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89" r:id="rId3"/>
    <p:sldId id="290" r:id="rId4"/>
    <p:sldId id="260" r:id="rId5"/>
    <p:sldId id="291" r:id="rId6"/>
    <p:sldId id="292" r:id="rId7"/>
    <p:sldId id="297" r:id="rId8"/>
    <p:sldId id="298" r:id="rId9"/>
    <p:sldId id="299" r:id="rId10"/>
    <p:sldId id="259" r:id="rId11"/>
    <p:sldId id="257" r:id="rId12"/>
    <p:sldId id="293" r:id="rId13"/>
    <p:sldId id="295" r:id="rId14"/>
    <p:sldId id="261" r:id="rId15"/>
    <p:sldId id="294" r:id="rId16"/>
    <p:sldId id="263" r:id="rId17"/>
    <p:sldId id="262" r:id="rId18"/>
    <p:sldId id="266" r:id="rId19"/>
    <p:sldId id="268" r:id="rId20"/>
    <p:sldId id="269" r:id="rId21"/>
    <p:sldId id="267" r:id="rId22"/>
    <p:sldId id="274" r:id="rId23"/>
    <p:sldId id="275" r:id="rId24"/>
    <p:sldId id="276" r:id="rId25"/>
    <p:sldId id="300" r:id="rId26"/>
    <p:sldId id="271" r:id="rId27"/>
    <p:sldId id="270" r:id="rId28"/>
    <p:sldId id="272" r:id="rId29"/>
    <p:sldId id="278" r:id="rId30"/>
    <p:sldId id="296" r:id="rId31"/>
    <p:sldId id="279" r:id="rId32"/>
    <p:sldId id="280" r:id="rId33"/>
    <p:sldId id="281" r:id="rId34"/>
    <p:sldId id="283" r:id="rId35"/>
    <p:sldId id="282" r:id="rId36"/>
    <p:sldId id="285" r:id="rId37"/>
    <p:sldId id="286" r:id="rId38"/>
    <p:sldId id="288" r:id="rId39"/>
    <p:sldId id="273" r:id="rId4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2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1A474F-DBA3-4E4F-B630-5CED33E0E37F}" type="datetimeFigureOut">
              <a:rPr lang="zh-TW" altLang="en-US" smtClean="0"/>
              <a:t>2022/8/19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F1C75F-F745-461B-B554-F28BD1C5E088}" type="slidenum">
              <a:rPr lang="zh-TW" altLang="en-US" smtClean="0"/>
              <a:t>‹#›</a:t>
            </a:fld>
            <a:endParaRPr lang="zh-TW" altLang="en-US"/>
          </a:p>
        </p:txBody>
      </p:sp>
    </p:spTree>
    <p:extLst>
      <p:ext uri="{BB962C8B-B14F-4D97-AF65-F5344CB8AC3E}">
        <p14:creationId xmlns:p14="http://schemas.microsoft.com/office/powerpoint/2010/main" val="158916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7F1C75F-F745-461B-B554-F28BD1C5E088}" type="slidenum">
              <a:rPr lang="zh-TW" altLang="en-US" smtClean="0"/>
              <a:t>5</a:t>
            </a:fld>
            <a:endParaRPr lang="zh-TW" altLang="en-US"/>
          </a:p>
        </p:txBody>
      </p:sp>
    </p:spTree>
    <p:extLst>
      <p:ext uri="{BB962C8B-B14F-4D97-AF65-F5344CB8AC3E}">
        <p14:creationId xmlns:p14="http://schemas.microsoft.com/office/powerpoint/2010/main" val="353572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7F1C75F-F745-461B-B554-F28BD1C5E088}" type="slidenum">
              <a:rPr lang="zh-TW" altLang="en-US" smtClean="0"/>
              <a:t>10</a:t>
            </a:fld>
            <a:endParaRPr lang="zh-TW" altLang="en-US"/>
          </a:p>
        </p:txBody>
      </p:sp>
    </p:spTree>
    <p:extLst>
      <p:ext uri="{BB962C8B-B14F-4D97-AF65-F5344CB8AC3E}">
        <p14:creationId xmlns:p14="http://schemas.microsoft.com/office/powerpoint/2010/main" val="982088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7F1C75F-F745-461B-B554-F28BD1C5E088}" type="slidenum">
              <a:rPr lang="zh-TW" altLang="en-US" smtClean="0"/>
              <a:t>37</a:t>
            </a:fld>
            <a:endParaRPr lang="zh-TW" altLang="en-US"/>
          </a:p>
        </p:txBody>
      </p:sp>
    </p:spTree>
    <p:extLst>
      <p:ext uri="{BB962C8B-B14F-4D97-AF65-F5344CB8AC3E}">
        <p14:creationId xmlns:p14="http://schemas.microsoft.com/office/powerpoint/2010/main" val="3931865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2022/8/19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2022/8/19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2022/8/19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2022/8/19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t>2022/8/19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5BBEAD13-0566-4C6C-97E7-55F17F24B09F}" type="datetimeFigureOut">
              <a:rPr lang="zh-TW" altLang="en-US" smtClean="0"/>
              <a:t>2022/8/19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5BBEAD13-0566-4C6C-97E7-55F17F24B09F}" type="datetimeFigureOut">
              <a:rPr lang="zh-TW" altLang="en-US" smtClean="0"/>
              <a:t>2022/8/19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BBEAD13-0566-4C6C-97E7-55F17F24B09F}" type="datetimeFigureOut">
              <a:rPr lang="zh-TW" altLang="en-US" smtClean="0"/>
              <a:t>2022/8/19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BBEAD13-0566-4C6C-97E7-55F17F24B09F}" type="datetimeFigureOut">
              <a:rPr lang="zh-TW" altLang="en-US" smtClean="0"/>
              <a:t>2022/8/19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t>2022/8/19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t>2022/8/19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t>2022/8/19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5576" y="1052736"/>
            <a:ext cx="7772400" cy="1470025"/>
          </a:xfrm>
        </p:spPr>
        <p:txBody>
          <a:bodyPr>
            <a:noAutofit/>
          </a:bodyPr>
          <a:lstStyle/>
          <a:p>
            <a:r>
              <a:rPr lang="zh-TW" altLang="en-US" sz="5400" dirty="0">
                <a:latin typeface="標楷體" panose="03000509000000000000" pitchFamily="65" charset="-120"/>
                <a:ea typeface="標楷體" panose="03000509000000000000" pitchFamily="65" charset="-120"/>
              </a:rPr>
              <a:t>流感流行病學與</a:t>
            </a:r>
            <a:r>
              <a:rPr lang="zh-TW" altLang="en-US" sz="5400" dirty="0" smtClean="0">
                <a:latin typeface="標楷體" panose="03000509000000000000" pitchFamily="65" charset="-120"/>
                <a:ea typeface="標楷體" panose="03000509000000000000" pitchFamily="65" charset="-120"/>
              </a:rPr>
              <a:t>疫苗</a:t>
            </a:r>
            <a:r>
              <a:rPr lang="en-US" altLang="zh-TW" sz="5400" dirty="0" smtClean="0">
                <a:latin typeface="標楷體" panose="03000509000000000000" pitchFamily="65" charset="-120"/>
                <a:ea typeface="標楷體" panose="03000509000000000000" pitchFamily="65" charset="-120"/>
              </a:rPr>
              <a:t/>
            </a:r>
            <a:br>
              <a:rPr lang="en-US" altLang="zh-TW" sz="5400" dirty="0" smtClean="0">
                <a:latin typeface="標楷體" panose="03000509000000000000" pitchFamily="65" charset="-120"/>
                <a:ea typeface="標楷體" panose="03000509000000000000" pitchFamily="65" charset="-120"/>
              </a:rPr>
            </a:br>
            <a:endParaRPr lang="zh-TW" altLang="en-US" sz="5400" dirty="0">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1416691" y="3140968"/>
            <a:ext cx="6400800" cy="1752600"/>
          </a:xfrm>
        </p:spPr>
        <p:txBody>
          <a:bodyPr/>
          <a:lstStyle/>
          <a:p>
            <a:r>
              <a:rPr lang="en-US" altLang="zh-TW" dirty="0" smtClean="0">
                <a:solidFill>
                  <a:srgbClr val="000000"/>
                </a:solidFill>
                <a:latin typeface="標楷體" pitchFamily="65" charset="-120"/>
                <a:ea typeface="標楷體" pitchFamily="65" charset="-120"/>
              </a:rPr>
              <a:t>2022.8.20</a:t>
            </a:r>
            <a:r>
              <a:rPr lang="en-US" altLang="zh-TW" dirty="0">
                <a:solidFill>
                  <a:srgbClr val="000000"/>
                </a:solidFill>
                <a:latin typeface="標楷體" pitchFamily="65" charset="-120"/>
                <a:ea typeface="標楷體" pitchFamily="65" charset="-120"/>
              </a:rPr>
              <a:t/>
            </a:r>
            <a:br>
              <a:rPr lang="en-US" altLang="zh-TW" dirty="0">
                <a:solidFill>
                  <a:srgbClr val="000000"/>
                </a:solidFill>
                <a:latin typeface="標楷體" pitchFamily="65" charset="-120"/>
                <a:ea typeface="標楷體" pitchFamily="65" charset="-120"/>
              </a:rPr>
            </a:br>
            <a:r>
              <a:rPr lang="zh-TW" altLang="en-US" dirty="0">
                <a:solidFill>
                  <a:srgbClr val="000000"/>
                </a:solidFill>
                <a:latin typeface="標楷體" pitchFamily="65" charset="-120"/>
                <a:ea typeface="標楷體" pitchFamily="65" charset="-120"/>
              </a:rPr>
              <a:t>成大醫院</a:t>
            </a:r>
            <a:r>
              <a:rPr lang="zh-TW" altLang="en-US" dirty="0" smtClean="0">
                <a:solidFill>
                  <a:srgbClr val="000000"/>
                </a:solidFill>
                <a:latin typeface="標楷體" pitchFamily="65" charset="-120"/>
                <a:ea typeface="標楷體" pitchFamily="65" charset="-120"/>
              </a:rPr>
              <a:t>感染科 </a:t>
            </a:r>
            <a:r>
              <a:rPr lang="zh-TW" altLang="en-US" dirty="0">
                <a:solidFill>
                  <a:srgbClr val="000000"/>
                </a:solidFill>
                <a:latin typeface="標楷體" pitchFamily="65" charset="-120"/>
                <a:ea typeface="標楷體" pitchFamily="65" charset="-120"/>
              </a:rPr>
              <a:t>李明吉</a:t>
            </a:r>
            <a:br>
              <a:rPr lang="zh-TW" altLang="en-US" dirty="0">
                <a:solidFill>
                  <a:srgbClr val="000000"/>
                </a:solidFill>
                <a:latin typeface="標楷體" pitchFamily="65" charset="-120"/>
                <a:ea typeface="標楷體" pitchFamily="65" charset="-120"/>
              </a:rPr>
            </a:br>
            <a:endParaRPr lang="zh-TW" altLang="en-US" dirty="0"/>
          </a:p>
        </p:txBody>
      </p:sp>
      <p:pic>
        <p:nvPicPr>
          <p:cNvPr id="4" name="圖片 3" descr="index_06.jpg"/>
          <p:cNvPicPr>
            <a:picLocks noChangeAspect="1"/>
          </p:cNvPicPr>
          <p:nvPr/>
        </p:nvPicPr>
        <p:blipFill>
          <a:blip r:embed="rId2" cstate="print"/>
          <a:srcRect/>
          <a:stretch>
            <a:fillRect/>
          </a:stretch>
        </p:blipFill>
        <p:spPr bwMode="auto">
          <a:xfrm>
            <a:off x="467544" y="5164011"/>
            <a:ext cx="8299095" cy="1656606"/>
          </a:xfrm>
          <a:prstGeom prst="rect">
            <a:avLst/>
          </a:prstGeom>
          <a:noFill/>
          <a:ln w="9525">
            <a:noFill/>
            <a:miter lim="800000"/>
            <a:headEnd/>
            <a:tailEnd/>
          </a:ln>
        </p:spPr>
      </p:pic>
    </p:spTree>
    <p:extLst>
      <p:ext uri="{BB962C8B-B14F-4D97-AF65-F5344CB8AC3E}">
        <p14:creationId xmlns:p14="http://schemas.microsoft.com/office/powerpoint/2010/main" val="2772359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38200"/>
            <a:ext cx="8820472"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48" t="31067" r="22777" b="45200"/>
          <a:stretch/>
        </p:blipFill>
        <p:spPr bwMode="auto">
          <a:xfrm>
            <a:off x="4470852" y="188640"/>
            <a:ext cx="4554252" cy="85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43275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08504"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0817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67544" y="1556792"/>
            <a:ext cx="8229600" cy="4525963"/>
          </a:xfrm>
        </p:spPr>
        <p:txBody>
          <a:bodyPr/>
          <a:lstStyle/>
          <a:p>
            <a:endParaRPr lang="zh-TW" altLang="en-US"/>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459" t="48900" r="29948" b="14502"/>
          <a:stretch/>
        </p:blipFill>
        <p:spPr bwMode="auto">
          <a:xfrm>
            <a:off x="1475656" y="0"/>
            <a:ext cx="6156176" cy="3122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299" t="26529" r="25773" b="12440"/>
          <a:stretch/>
        </p:blipFill>
        <p:spPr bwMode="auto">
          <a:xfrm>
            <a:off x="2123727" y="3012935"/>
            <a:ext cx="4977749" cy="372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53291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7917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4257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49" y="828237"/>
            <a:ext cx="9232249" cy="4741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188640"/>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7311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流感高危險族群 與 高傳播族群</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lnSpcReduction="10000"/>
          </a:bodyPr>
          <a:lstStyle/>
          <a:p>
            <a:r>
              <a:rPr lang="zh-TW" altLang="en-US" dirty="0">
                <a:latin typeface="標楷體" panose="03000509000000000000" pitchFamily="65" charset="-120"/>
                <a:ea typeface="標楷體" panose="03000509000000000000" pitchFamily="65" charset="-120"/>
              </a:rPr>
              <a:t>高危險族群係因自身免疫力關係，比非高危險族群有較多機會感染流感及出現嚴重併發症，包括有</a:t>
            </a:r>
            <a:r>
              <a:rPr lang="en-US" altLang="zh-TW" dirty="0">
                <a:latin typeface="標楷體" panose="03000509000000000000" pitchFamily="65" charset="-120"/>
                <a:ea typeface="標楷體" panose="03000509000000000000" pitchFamily="65" charset="-120"/>
              </a:rPr>
              <a:t>65</a:t>
            </a:r>
            <a:r>
              <a:rPr lang="zh-TW" altLang="en-US" dirty="0">
                <a:latin typeface="標楷體" panose="03000509000000000000" pitchFamily="65" charset="-120"/>
                <a:ea typeface="標楷體" panose="03000509000000000000" pitchFamily="65" charset="-120"/>
              </a:rPr>
              <a:t>歲以上長者、嬰幼兒、孕婦、免疫功能不全者，以及罹患氣喘、糖尿病、心血管、肺臟、肝臟、腎臟等疾病或</a:t>
            </a:r>
            <a:r>
              <a:rPr lang="en-US" altLang="zh-TW" dirty="0">
                <a:latin typeface="標楷體" panose="03000509000000000000" pitchFamily="65" charset="-120"/>
                <a:ea typeface="標楷體" panose="03000509000000000000" pitchFamily="65" charset="-120"/>
              </a:rPr>
              <a:t>BMI≧30</a:t>
            </a:r>
            <a:r>
              <a:rPr lang="zh-TW" altLang="en-US" dirty="0">
                <a:latin typeface="標楷體" panose="03000509000000000000" pitchFamily="65" charset="-120"/>
                <a:ea typeface="標楷體" panose="03000509000000000000" pitchFamily="65" charset="-120"/>
              </a:rPr>
              <a:t>者等。 </a:t>
            </a:r>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高傳播族群係指因工作因素可能傳染給高危險族群或是處於容易造成傳播之場所者，包括醫療院所之醫護工作人員、慢性照護機構之工作人員，以及學校之學生等。 </a:t>
            </a:r>
            <a:endParaRPr lang="zh-TW" altLang="en-US" dirty="0">
              <a:latin typeface="標楷體" panose="03000509000000000000" pitchFamily="65" charset="-120"/>
              <a:ea typeface="標楷體" panose="03000509000000000000" pitchFamily="65" charset="-120"/>
            </a:endParaRPr>
          </a:p>
        </p:txBody>
      </p:sp>
      <p:sp>
        <p:nvSpPr>
          <p:cNvPr id="4" name="Text Box 4"/>
          <p:cNvSpPr txBox="1">
            <a:spLocks noChangeArrowheads="1"/>
          </p:cNvSpPr>
          <p:nvPr/>
        </p:nvSpPr>
        <p:spPr bwMode="auto">
          <a:xfrm>
            <a:off x="6715140" y="6457890"/>
            <a:ext cx="2590800" cy="400110"/>
          </a:xfrm>
          <a:prstGeom prst="rect">
            <a:avLst/>
          </a:prstGeom>
          <a:noFill/>
          <a:ln w="9525">
            <a:noFill/>
            <a:miter lim="800000"/>
            <a:headEnd/>
            <a:tailEnd/>
          </a:ln>
        </p:spPr>
        <p:txBody>
          <a:bodyPr>
            <a:spAutoFit/>
          </a:bodyPr>
          <a:lstStyle/>
          <a:p>
            <a:pPr>
              <a:spcBef>
                <a:spcPct val="50000"/>
              </a:spcBef>
            </a:pPr>
            <a:r>
              <a:rPr lang="zh-TW" altLang="en-US" sz="1000" dirty="0">
                <a:latin typeface="標楷體" pitchFamily="65" charset="-120"/>
                <a:ea typeface="標楷體" pitchFamily="65" charset="-120"/>
              </a:rPr>
              <a:t>疾病管制署 季節性流感防治工作</a:t>
            </a:r>
            <a:r>
              <a:rPr lang="zh-TW" altLang="en-US" sz="1000" dirty="0" smtClean="0">
                <a:latin typeface="標楷體" pitchFamily="65" charset="-120"/>
                <a:ea typeface="標楷體" pitchFamily="65" charset="-120"/>
              </a:rPr>
              <a:t>手冊 </a:t>
            </a:r>
            <a:r>
              <a:rPr lang="en-US" altLang="zh-TW" sz="1000" dirty="0" smtClean="0">
                <a:latin typeface="標楷體" pitchFamily="65" charset="-120"/>
                <a:ea typeface="標楷體" pitchFamily="65" charset="-120"/>
              </a:rPr>
              <a:t>2021 11</a:t>
            </a:r>
            <a:r>
              <a:rPr lang="zh-TW" altLang="en-US" sz="1000" dirty="0" smtClean="0">
                <a:latin typeface="標楷體" pitchFamily="65" charset="-120"/>
                <a:ea typeface="標楷體" pitchFamily="65" charset="-120"/>
              </a:rPr>
              <a:t>月</a:t>
            </a:r>
            <a:r>
              <a:rPr lang="zh-TW" altLang="en-US" sz="1000" dirty="0" smtClean="0">
                <a:latin typeface="標楷體" pitchFamily="65" charset="-120"/>
                <a:ea typeface="標楷體" pitchFamily="65" charset="-120"/>
              </a:rPr>
              <a:t>修訂</a:t>
            </a:r>
            <a:endParaRPr lang="zh-TW" altLang="en-US" sz="1000" dirty="0">
              <a:latin typeface="標楷體" pitchFamily="65" charset="-120"/>
              <a:ea typeface="標楷體" pitchFamily="65" charset="-120"/>
            </a:endParaRPr>
          </a:p>
        </p:txBody>
      </p:sp>
    </p:spTree>
    <p:extLst>
      <p:ext uri="{BB962C8B-B14F-4D97-AF65-F5344CB8AC3E}">
        <p14:creationId xmlns:p14="http://schemas.microsoft.com/office/powerpoint/2010/main" val="403163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8892480" cy="447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476672"/>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0441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3977"/>
            <a:ext cx="9144000" cy="505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116632"/>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135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944100" cy="503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62866" y="146728"/>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6206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1850"/>
            <a:ext cx="9113484" cy="475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476672"/>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856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68" t="31134" r="32947" b="15188"/>
          <a:stretch/>
        </p:blipFill>
        <p:spPr bwMode="auto">
          <a:xfrm>
            <a:off x="-127295" y="980728"/>
            <a:ext cx="9238087"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5622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4" y="1196752"/>
            <a:ext cx="9087046" cy="4672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476672"/>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275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4" y="620688"/>
            <a:ext cx="9095936" cy="5438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7053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73150"/>
            <a:ext cx="9080009" cy="437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2699792" y="4005064"/>
            <a:ext cx="57606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51854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774"/>
            <a:ext cx="9108504" cy="5099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03424" y="116632"/>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8787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50"/>
            <a:ext cx="9144000" cy="5536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66288" y="116632"/>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168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文字方塊 3"/>
          <p:cNvSpPr txBox="1"/>
          <p:nvPr/>
        </p:nvSpPr>
        <p:spPr>
          <a:xfrm>
            <a:off x="5877304" y="6504438"/>
            <a:ext cx="3240360" cy="246221"/>
          </a:xfrm>
          <a:prstGeom prst="rect">
            <a:avLst/>
          </a:prstGeom>
          <a:noFill/>
        </p:spPr>
        <p:txBody>
          <a:bodyPr wrap="square" rtlCol="0">
            <a:spAutoFit/>
          </a:bodyPr>
          <a:lstStyle/>
          <a:p>
            <a:r>
              <a:rPr lang="en-US" altLang="zh-TW" sz="1000" dirty="0"/>
              <a:t>https://money.udn.com/money/story/5618/6427590</a:t>
            </a:r>
            <a:endParaRPr lang="zh-TW" altLang="en-US" sz="10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00" t="14708" r="31340" b="21374"/>
          <a:stretch/>
        </p:blipFill>
        <p:spPr bwMode="auto">
          <a:xfrm>
            <a:off x="392628" y="188640"/>
            <a:ext cx="859760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8921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2" y="1196752"/>
            <a:ext cx="8964488" cy="530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183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23485" y="1628800"/>
            <a:ext cx="8229600" cy="4525963"/>
          </a:xfrm>
        </p:spPr>
        <p:txBody>
          <a:bodyPr/>
          <a:lstStyle/>
          <a:p>
            <a:endParaRPr lang="zh-TW" alt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8" y="908721"/>
            <a:ext cx="900807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62415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2" y="1268760"/>
            <a:ext cx="9131448" cy="4580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80113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6696"/>
            <a:ext cx="8041569" cy="523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788024"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345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0" y="1600200"/>
            <a:ext cx="8686800" cy="4525963"/>
          </a:xfrm>
        </p:spPr>
        <p:txBody>
          <a:bodyPr/>
          <a:lstStyle/>
          <a:p>
            <a:endParaRPr lang="zh-TW" alt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28" t="30790" r="17423" b="30209"/>
          <a:stretch/>
        </p:blipFill>
        <p:spPr bwMode="auto">
          <a:xfrm>
            <a:off x="-73024" y="412664"/>
            <a:ext cx="9217024"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93498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038225"/>
            <a:ext cx="8856984" cy="445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8980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8" y="1124744"/>
            <a:ext cx="9130352" cy="4619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149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6710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276543"/>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927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6077"/>
            <a:ext cx="8964488" cy="447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68118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024405" cy="467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932040" y="332656"/>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5011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9975"/>
            <a:ext cx="9144000" cy="455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860032" y="281510"/>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1069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6950"/>
            <a:ext cx="9253005" cy="452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931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6475"/>
            <a:ext cx="9620250" cy="484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59230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542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6710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56837"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788024" y="298399"/>
            <a:ext cx="4093064" cy="7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5922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68" y="855245"/>
            <a:ext cx="9215268"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8" t="31067" r="22777" b="45200"/>
          <a:stretch/>
        </p:blipFill>
        <p:spPr bwMode="auto">
          <a:xfrm>
            <a:off x="4470852" y="4608"/>
            <a:ext cx="4554252" cy="85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5067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4" descr="influenza 不同物種的傳播"/>
          <p:cNvPicPr>
            <a:picLocks noChangeAspect="1" noChangeArrowheads="1"/>
          </p:cNvPicPr>
          <p:nvPr/>
        </p:nvPicPr>
        <p:blipFill>
          <a:blip r:embed="rId3" cstate="print"/>
          <a:srcRect b="51050"/>
          <a:stretch>
            <a:fillRect/>
          </a:stretch>
        </p:blipFill>
        <p:spPr bwMode="auto">
          <a:xfrm>
            <a:off x="1979613" y="0"/>
            <a:ext cx="4271962" cy="3357563"/>
          </a:xfrm>
          <a:prstGeom prst="rect">
            <a:avLst/>
          </a:prstGeom>
          <a:noFill/>
          <a:ln w="9525">
            <a:noFill/>
            <a:miter lim="800000"/>
            <a:headEnd/>
            <a:tailEnd/>
          </a:ln>
        </p:spPr>
      </p:pic>
      <p:pic>
        <p:nvPicPr>
          <p:cNvPr id="5" name="Picture 4" descr="influenza 不同物種的傳播"/>
          <p:cNvPicPr>
            <a:picLocks noChangeAspect="1" noChangeArrowheads="1"/>
          </p:cNvPicPr>
          <p:nvPr/>
        </p:nvPicPr>
        <p:blipFill>
          <a:blip r:embed="rId3" cstate="print"/>
          <a:srcRect t="48950"/>
          <a:stretch>
            <a:fillRect/>
          </a:stretch>
        </p:blipFill>
        <p:spPr bwMode="auto">
          <a:xfrm>
            <a:off x="1979613" y="3357563"/>
            <a:ext cx="4271962" cy="3500437"/>
          </a:xfrm>
          <a:prstGeom prst="rect">
            <a:avLst/>
          </a:prstGeom>
          <a:noFill/>
          <a:ln w="9525">
            <a:noFill/>
            <a:miter lim="800000"/>
            <a:headEnd/>
            <a:tailEnd/>
          </a:ln>
        </p:spPr>
      </p:pic>
      <p:sp>
        <p:nvSpPr>
          <p:cNvPr id="6" name="圓角矩形 5"/>
          <p:cNvSpPr/>
          <p:nvPr/>
        </p:nvSpPr>
        <p:spPr>
          <a:xfrm>
            <a:off x="7548055" y="0"/>
            <a:ext cx="792163" cy="6381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2800" dirty="0" smtClean="0">
                <a:solidFill>
                  <a:srgbClr val="FFFF00"/>
                </a:solidFill>
                <a:latin typeface="標楷體" pitchFamily="65" charset="-120"/>
                <a:ea typeface="標楷體" pitchFamily="65" charset="-120"/>
              </a:rPr>
              <a:t> </a:t>
            </a:r>
            <a:r>
              <a:rPr lang="en-US" altLang="zh-TW" sz="3200" dirty="0" smtClean="0">
                <a:solidFill>
                  <a:srgbClr val="FFFF00"/>
                </a:solidFill>
                <a:latin typeface="標楷體" pitchFamily="65" charset="-120"/>
                <a:ea typeface="標楷體" pitchFamily="65" charset="-120"/>
              </a:rPr>
              <a:t>A</a:t>
            </a:r>
            <a:endParaRPr lang="en-US" altLang="zh-TW" sz="2800" dirty="0">
              <a:solidFill>
                <a:srgbClr val="FFFF00"/>
              </a:solidFill>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型</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流</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感</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病</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毒</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可</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在</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不</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同</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物</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種</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間</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重</a:t>
            </a:r>
            <a:endParaRPr lang="en-US" altLang="zh-TW" sz="2800" dirty="0">
              <a:latin typeface="標楷體" pitchFamily="65" charset="-120"/>
              <a:ea typeface="標楷體" pitchFamily="65" charset="-120"/>
            </a:endParaRPr>
          </a:p>
          <a:p>
            <a:pPr algn="ctr">
              <a:defRPr/>
            </a:pPr>
            <a:r>
              <a:rPr lang="zh-TW" altLang="en-US" sz="2800" dirty="0">
                <a:latin typeface="標楷體" pitchFamily="65" charset="-120"/>
                <a:ea typeface="標楷體" pitchFamily="65" charset="-120"/>
              </a:rPr>
              <a:t>組</a:t>
            </a:r>
          </a:p>
        </p:txBody>
      </p:sp>
      <p:sp>
        <p:nvSpPr>
          <p:cNvPr id="7" name="文字方塊 6"/>
          <p:cNvSpPr txBox="1"/>
          <p:nvPr/>
        </p:nvSpPr>
        <p:spPr>
          <a:xfrm>
            <a:off x="5946131" y="6448346"/>
            <a:ext cx="3203848"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抗原移型</a:t>
            </a:r>
            <a:r>
              <a:rPr lang="en-US" altLang="zh-TW" dirty="0">
                <a:latin typeface="標楷體" panose="03000509000000000000" pitchFamily="65" charset="-120"/>
                <a:ea typeface="標楷體" panose="03000509000000000000" pitchFamily="65" charset="-120"/>
              </a:rPr>
              <a:t>(Antigenic shift</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3201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流行情形</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lnSpcReduction="10000"/>
          </a:bodyPr>
          <a:lstStyle/>
          <a:p>
            <a:r>
              <a:rPr lang="zh-TW" altLang="en-US" sz="2800" dirty="0">
                <a:latin typeface="標楷體" panose="03000509000000000000" pitchFamily="65" charset="-120"/>
                <a:ea typeface="標楷體" panose="03000509000000000000" pitchFamily="65" charset="-120"/>
              </a:rPr>
              <a:t>近年各國主要流行之季節性流感病毒型別以</a:t>
            </a:r>
            <a:r>
              <a:rPr lang="en-US" altLang="zh-TW" sz="2800" dirty="0">
                <a:latin typeface="標楷體" panose="03000509000000000000" pitchFamily="65" charset="-120"/>
                <a:ea typeface="標楷體" panose="03000509000000000000" pitchFamily="65" charset="-120"/>
              </a:rPr>
              <a:t>A(H3N2)</a:t>
            </a:r>
            <a:r>
              <a:rPr lang="zh-TW" altLang="en-US" sz="2800" dirty="0">
                <a:latin typeface="標楷體" panose="03000509000000000000" pitchFamily="65" charset="-120"/>
                <a:ea typeface="標楷體" panose="03000509000000000000" pitchFamily="65" charset="-120"/>
              </a:rPr>
              <a:t>、</a:t>
            </a:r>
            <a:r>
              <a:rPr lang="en-US" altLang="zh-TW" sz="2800" dirty="0">
                <a:latin typeface="標楷體" panose="03000509000000000000" pitchFamily="65" charset="-120"/>
                <a:ea typeface="標楷體" panose="03000509000000000000" pitchFamily="65" charset="-120"/>
              </a:rPr>
              <a:t>A(H1N1)</a:t>
            </a:r>
            <a:r>
              <a:rPr lang="zh-TW" altLang="en-US" sz="2800" dirty="0">
                <a:latin typeface="標楷體" panose="03000509000000000000" pitchFamily="65" charset="-120"/>
                <a:ea typeface="標楷體" panose="03000509000000000000" pitchFamily="65" charset="-120"/>
              </a:rPr>
              <a:t>，以及</a:t>
            </a: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型流感</a:t>
            </a:r>
            <a:r>
              <a:rPr lang="zh-TW" altLang="en-US" sz="2800" dirty="0" smtClean="0">
                <a:latin typeface="標楷體" panose="03000509000000000000" pitchFamily="65" charset="-120"/>
                <a:ea typeface="標楷體" panose="03000509000000000000" pitchFamily="65" charset="-120"/>
              </a:rPr>
              <a:t>為主。</a:t>
            </a:r>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美國</a:t>
            </a:r>
            <a:r>
              <a:rPr lang="zh-TW" altLang="en-US" sz="2800" dirty="0">
                <a:latin typeface="標楷體" panose="03000509000000000000" pitchFamily="65" charset="-120"/>
                <a:ea typeface="標楷體" panose="03000509000000000000" pitchFamily="65" charset="-120"/>
              </a:rPr>
              <a:t>疾病管制</a:t>
            </a:r>
            <a:r>
              <a:rPr lang="zh-TW" altLang="en-US" sz="2800" dirty="0" smtClean="0">
                <a:latin typeface="標楷體" panose="03000509000000000000" pitchFamily="65" charset="-120"/>
                <a:ea typeface="標楷體" panose="03000509000000000000" pitchFamily="65" charset="-120"/>
              </a:rPr>
              <a:t>中心統計</a:t>
            </a:r>
            <a:r>
              <a:rPr lang="zh-TW" altLang="en-US" sz="2800" dirty="0">
                <a:latin typeface="標楷體" panose="03000509000000000000" pitchFamily="65" charset="-120"/>
                <a:ea typeface="標楷體" panose="03000509000000000000" pitchFamily="65" charset="-120"/>
              </a:rPr>
              <a:t>資料顯示，每年流感活動多自</a:t>
            </a:r>
            <a:r>
              <a:rPr lang="en-US" altLang="zh-TW" sz="2800" dirty="0">
                <a:latin typeface="標楷體" panose="03000509000000000000" pitchFamily="65" charset="-120"/>
                <a:ea typeface="標楷體" panose="03000509000000000000" pitchFamily="65" charset="-120"/>
              </a:rPr>
              <a:t>10</a:t>
            </a:r>
            <a:r>
              <a:rPr lang="zh-TW" altLang="en-US" sz="2800" dirty="0">
                <a:latin typeface="標楷體" panose="03000509000000000000" pitchFamily="65" charset="-120"/>
                <a:ea typeface="標楷體" panose="03000509000000000000" pitchFamily="65" charset="-120"/>
              </a:rPr>
              <a:t>月開始，持續至隔年</a:t>
            </a:r>
            <a:r>
              <a:rPr lang="en-US" altLang="zh-TW" sz="2800" dirty="0">
                <a:latin typeface="標楷體" panose="03000509000000000000" pitchFamily="65" charset="-120"/>
                <a:ea typeface="標楷體" panose="03000509000000000000" pitchFamily="65" charset="-120"/>
              </a:rPr>
              <a:t>5</a:t>
            </a:r>
            <a:r>
              <a:rPr lang="zh-TW" altLang="en-US" sz="2800" dirty="0" smtClean="0">
                <a:latin typeface="標楷體" panose="03000509000000000000" pitchFamily="65" charset="-120"/>
                <a:ea typeface="標楷體" panose="03000509000000000000" pitchFamily="65" charset="-120"/>
              </a:rPr>
              <a:t>月。</a:t>
            </a:r>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我</a:t>
            </a:r>
            <a:r>
              <a:rPr lang="zh-TW" altLang="en-US" sz="2800" dirty="0">
                <a:latin typeface="標楷體" panose="03000509000000000000" pitchFamily="65" charset="-120"/>
                <a:ea typeface="標楷體" panose="03000509000000000000" pitchFamily="65" charset="-120"/>
              </a:rPr>
              <a:t>國</a:t>
            </a:r>
            <a:r>
              <a:rPr lang="zh-TW" altLang="en-US" sz="2800" dirty="0" smtClean="0">
                <a:latin typeface="標楷體" panose="03000509000000000000" pitchFamily="65" charset="-120"/>
                <a:ea typeface="標楷體" panose="03000509000000000000" pitchFamily="65" charset="-120"/>
              </a:rPr>
              <a:t>每年</a:t>
            </a:r>
            <a:r>
              <a:rPr lang="zh-TW" altLang="en-US" sz="2800" dirty="0">
                <a:latin typeface="標楷體" panose="03000509000000000000" pitchFamily="65" charset="-120"/>
                <a:ea typeface="標楷體" panose="03000509000000000000" pitchFamily="65" charset="-120"/>
              </a:rPr>
              <a:t>流感病例約自</a:t>
            </a:r>
            <a:r>
              <a:rPr lang="en-US" altLang="zh-TW" sz="2800" dirty="0">
                <a:latin typeface="標楷體" panose="03000509000000000000" pitchFamily="65" charset="-120"/>
                <a:ea typeface="標楷體" panose="03000509000000000000" pitchFamily="65" charset="-120"/>
              </a:rPr>
              <a:t>11</a:t>
            </a:r>
            <a:r>
              <a:rPr lang="zh-TW" altLang="en-US" sz="2800" dirty="0">
                <a:latin typeface="標楷體" panose="03000509000000000000" pitchFamily="65" charset="-120"/>
                <a:ea typeface="標楷體" panose="03000509000000000000" pitchFamily="65" charset="-120"/>
              </a:rPr>
              <a:t>月開始逐漸增加，於</a:t>
            </a:r>
            <a:r>
              <a:rPr lang="en-US" altLang="zh-TW" sz="2800" dirty="0">
                <a:latin typeface="標楷體" panose="03000509000000000000" pitchFamily="65" charset="-120"/>
                <a:ea typeface="標楷體" panose="03000509000000000000" pitchFamily="65" charset="-120"/>
              </a:rPr>
              <a:t>12</a:t>
            </a:r>
            <a:r>
              <a:rPr lang="zh-TW" altLang="en-US" sz="2800" dirty="0">
                <a:latin typeface="標楷體" panose="03000509000000000000" pitchFamily="65" charset="-120"/>
                <a:ea typeface="標楷體" panose="03000509000000000000" pitchFamily="65" charset="-120"/>
              </a:rPr>
              <a:t>月至隔年</a:t>
            </a:r>
            <a:r>
              <a:rPr lang="en-US" altLang="zh-TW" sz="2800" dirty="0">
                <a:latin typeface="標楷體" panose="03000509000000000000" pitchFamily="65" charset="-120"/>
                <a:ea typeface="標楷體" panose="03000509000000000000" pitchFamily="65" charset="-120"/>
              </a:rPr>
              <a:t>3</a:t>
            </a:r>
            <a:r>
              <a:rPr lang="zh-TW" altLang="en-US" sz="2800" dirty="0">
                <a:latin typeface="標楷體" panose="03000509000000000000" pitchFamily="65" charset="-120"/>
                <a:ea typeface="標楷體" panose="03000509000000000000" pitchFamily="65" charset="-120"/>
              </a:rPr>
              <a:t>月份達到流行</a:t>
            </a:r>
            <a:r>
              <a:rPr lang="zh-TW" altLang="en-US" sz="2800" dirty="0" smtClean="0">
                <a:latin typeface="標楷體" panose="03000509000000000000" pitchFamily="65" charset="-120"/>
                <a:ea typeface="標楷體" panose="03000509000000000000" pitchFamily="65" charset="-120"/>
              </a:rPr>
              <a:t>高峰。</a:t>
            </a:r>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自</a:t>
            </a:r>
            <a:r>
              <a:rPr lang="en-US" altLang="zh-TW" sz="2800" dirty="0">
                <a:latin typeface="標楷體" panose="03000509000000000000" pitchFamily="65" charset="-120"/>
                <a:ea typeface="標楷體" panose="03000509000000000000" pitchFamily="65" charset="-120"/>
              </a:rPr>
              <a:t>2019</a:t>
            </a:r>
            <a:r>
              <a:rPr lang="zh-TW" altLang="en-US" sz="2800" dirty="0">
                <a:latin typeface="標楷體" panose="03000509000000000000" pitchFamily="65" charset="-120"/>
                <a:ea typeface="標楷體" panose="03000509000000000000" pitchFamily="65" charset="-120"/>
              </a:rPr>
              <a:t>年底</a:t>
            </a:r>
            <a:r>
              <a:rPr lang="en-US" altLang="zh-TW" sz="2800" dirty="0">
                <a:latin typeface="標楷體" panose="03000509000000000000" pitchFamily="65" charset="-120"/>
                <a:ea typeface="標楷體" panose="03000509000000000000" pitchFamily="65" charset="-120"/>
              </a:rPr>
              <a:t>COVID-19</a:t>
            </a:r>
            <a:r>
              <a:rPr lang="zh-TW" altLang="en-US" sz="2800" dirty="0">
                <a:latin typeface="標楷體" panose="03000509000000000000" pitchFamily="65" charset="-120"/>
                <a:ea typeface="標楷體" panose="03000509000000000000" pitchFamily="65" charset="-120"/>
              </a:rPr>
              <a:t>爆發大流行後，南北半球國家均發現流感活動度顯著</a:t>
            </a:r>
            <a:r>
              <a:rPr lang="zh-TW" altLang="en-US" sz="2800" dirty="0" smtClean="0">
                <a:latin typeface="標楷體" panose="03000509000000000000" pitchFamily="65" charset="-120"/>
                <a:ea typeface="標楷體" panose="03000509000000000000" pitchFamily="65" charset="-120"/>
              </a:rPr>
              <a:t>下降。</a:t>
            </a:r>
            <a:endParaRPr lang="en-US" altLang="zh-TW" sz="2800"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4" name="Text Box 4"/>
          <p:cNvSpPr txBox="1">
            <a:spLocks noChangeArrowheads="1"/>
          </p:cNvSpPr>
          <p:nvPr/>
        </p:nvSpPr>
        <p:spPr bwMode="auto">
          <a:xfrm>
            <a:off x="6715140" y="6457890"/>
            <a:ext cx="2590800" cy="400110"/>
          </a:xfrm>
          <a:prstGeom prst="rect">
            <a:avLst/>
          </a:prstGeom>
          <a:noFill/>
          <a:ln w="9525">
            <a:noFill/>
            <a:miter lim="800000"/>
            <a:headEnd/>
            <a:tailEnd/>
          </a:ln>
        </p:spPr>
        <p:txBody>
          <a:bodyPr>
            <a:spAutoFit/>
          </a:bodyPr>
          <a:lstStyle/>
          <a:p>
            <a:pPr>
              <a:spcBef>
                <a:spcPct val="50000"/>
              </a:spcBef>
            </a:pPr>
            <a:r>
              <a:rPr lang="zh-TW" altLang="en-US" sz="1000" dirty="0">
                <a:latin typeface="標楷體" pitchFamily="65" charset="-120"/>
                <a:ea typeface="標楷體" pitchFamily="65" charset="-120"/>
              </a:rPr>
              <a:t>疾病管制署 季節性流感防治工作</a:t>
            </a:r>
            <a:r>
              <a:rPr lang="zh-TW" altLang="en-US" sz="1000" dirty="0" smtClean="0">
                <a:latin typeface="標楷體" pitchFamily="65" charset="-120"/>
                <a:ea typeface="標楷體" pitchFamily="65" charset="-120"/>
              </a:rPr>
              <a:t>手冊 </a:t>
            </a:r>
            <a:r>
              <a:rPr lang="en-US" altLang="zh-TW" sz="1000" dirty="0" smtClean="0">
                <a:latin typeface="標楷體" pitchFamily="65" charset="-120"/>
                <a:ea typeface="標楷體" pitchFamily="65" charset="-120"/>
              </a:rPr>
              <a:t>2021 11</a:t>
            </a:r>
            <a:r>
              <a:rPr lang="zh-TW" altLang="en-US" sz="1000" dirty="0" smtClean="0">
                <a:latin typeface="標楷體" pitchFamily="65" charset="-120"/>
                <a:ea typeface="標楷體" pitchFamily="65" charset="-120"/>
              </a:rPr>
              <a:t>月</a:t>
            </a:r>
            <a:r>
              <a:rPr lang="zh-TW" altLang="en-US" sz="1000" dirty="0" smtClean="0">
                <a:latin typeface="標楷體" pitchFamily="65" charset="-120"/>
                <a:ea typeface="標楷體" pitchFamily="65" charset="-120"/>
              </a:rPr>
              <a:t>修訂</a:t>
            </a:r>
            <a:endParaRPr lang="zh-TW" altLang="en-US" sz="1000" dirty="0">
              <a:latin typeface="標楷體" pitchFamily="65" charset="-120"/>
              <a:ea typeface="標楷體" pitchFamily="65" charset="-120"/>
            </a:endParaRPr>
          </a:p>
        </p:txBody>
      </p:sp>
    </p:spTree>
    <p:extLst>
      <p:ext uri="{BB962C8B-B14F-4D97-AF65-F5344CB8AC3E}">
        <p14:creationId xmlns:p14="http://schemas.microsoft.com/office/powerpoint/2010/main" val="324652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404664"/>
            <a:ext cx="8229600" cy="1143000"/>
          </a:xfrm>
        </p:spPr>
        <p:txBody>
          <a:bodyPr>
            <a:noAutofit/>
          </a:bodyPr>
          <a:lstStyle/>
          <a:p>
            <a:r>
              <a:rPr lang="en-US" altLang="zh-TW" sz="3200" b="1" dirty="0"/>
              <a:t>COVID-19 preventive measures coincided with a marked decline in other infectious diseases in Denmark, spring 2020</a:t>
            </a:r>
            <a:br>
              <a:rPr lang="en-US" altLang="zh-TW" sz="3200" b="1" dirty="0"/>
            </a:br>
            <a:endParaRPr lang="zh-TW" altLang="en-US" sz="3200" dirty="0"/>
          </a:p>
        </p:txBody>
      </p:sp>
      <p:sp>
        <p:nvSpPr>
          <p:cNvPr id="3" name="內容版面配置區 2"/>
          <p:cNvSpPr>
            <a:spLocks noGrp="1"/>
          </p:cNvSpPr>
          <p:nvPr>
            <p:ph idx="1"/>
          </p:nvPr>
        </p:nvSpPr>
        <p:spPr/>
        <p:txBody>
          <a:bodyPr/>
          <a:lstStyle/>
          <a:p>
            <a:endParaRPr lang="zh-TW" alt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34" t="15670" r="19201" b="38832"/>
          <a:stretch/>
        </p:blipFill>
        <p:spPr bwMode="auto">
          <a:xfrm>
            <a:off x="35448" y="1484784"/>
            <a:ext cx="8820472"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6084168" y="6561638"/>
            <a:ext cx="3456384" cy="215444"/>
          </a:xfrm>
          <a:prstGeom prst="rect">
            <a:avLst/>
          </a:prstGeom>
          <a:noFill/>
        </p:spPr>
        <p:txBody>
          <a:bodyPr wrap="square" rtlCol="0">
            <a:spAutoFit/>
          </a:bodyPr>
          <a:lstStyle/>
          <a:p>
            <a:r>
              <a:rPr lang="pt-BR" altLang="zh-TW" sz="800" dirty="0"/>
              <a:t>Epidemiol </a:t>
            </a:r>
            <a:r>
              <a:rPr lang="pt-BR" altLang="zh-TW" sz="800" dirty="0" smtClean="0"/>
              <a:t>Infect</a:t>
            </a:r>
            <a:r>
              <a:rPr lang="pt-BR" altLang="zh-TW" sz="800" cap="small" dirty="0"/>
              <a:t> </a:t>
            </a:r>
            <a:r>
              <a:rPr lang="pt-BR" altLang="zh-TW" sz="800" dirty="0"/>
              <a:t> 2022 Jul 28;150:e138</a:t>
            </a:r>
            <a:endParaRPr lang="zh-TW" altLang="en-US" sz="800" dirty="0"/>
          </a:p>
        </p:txBody>
      </p:sp>
      <p:sp>
        <p:nvSpPr>
          <p:cNvPr id="5" name="文字方塊 4"/>
          <p:cNvSpPr txBox="1"/>
          <p:nvPr/>
        </p:nvSpPr>
        <p:spPr>
          <a:xfrm>
            <a:off x="539552" y="1555116"/>
            <a:ext cx="1224136" cy="369332"/>
          </a:xfrm>
          <a:prstGeom prst="rect">
            <a:avLst/>
          </a:prstGeom>
          <a:noFill/>
        </p:spPr>
        <p:txBody>
          <a:bodyPr wrap="square" rtlCol="0">
            <a:spAutoFit/>
          </a:bodyPr>
          <a:lstStyle/>
          <a:p>
            <a:r>
              <a:rPr lang="zh-TW" altLang="en-US" b="1" dirty="0" smtClean="0">
                <a:solidFill>
                  <a:srgbClr val="FF0000"/>
                </a:solidFill>
                <a:latin typeface="標楷體" panose="03000509000000000000" pitchFamily="65" charset="-120"/>
                <a:ea typeface="標楷體" panose="03000509000000000000" pitchFamily="65" charset="-120"/>
              </a:rPr>
              <a:t>每週</a:t>
            </a:r>
            <a:r>
              <a:rPr lang="zh-TW" altLang="en-US" b="1" dirty="0" smtClean="0">
                <a:latin typeface="標楷體" panose="03000509000000000000" pitchFamily="65" charset="-120"/>
                <a:ea typeface="標楷體" panose="03000509000000000000" pitchFamily="65" charset="-120"/>
              </a:rPr>
              <a:t>個案</a:t>
            </a:r>
            <a:endParaRPr lang="zh-TW" altLang="en-US" b="1" dirty="0">
              <a:latin typeface="標楷體" panose="03000509000000000000" pitchFamily="65" charset="-120"/>
              <a:ea typeface="標楷體" panose="03000509000000000000" pitchFamily="65" charset="-120"/>
            </a:endParaRPr>
          </a:p>
        </p:txBody>
      </p:sp>
      <p:sp>
        <p:nvSpPr>
          <p:cNvPr id="8" name="文字方塊 7"/>
          <p:cNvSpPr txBox="1"/>
          <p:nvPr/>
        </p:nvSpPr>
        <p:spPr>
          <a:xfrm>
            <a:off x="4751888" y="1578920"/>
            <a:ext cx="1224136" cy="369332"/>
          </a:xfrm>
          <a:prstGeom prst="rect">
            <a:avLst/>
          </a:prstGeom>
          <a:noFill/>
        </p:spPr>
        <p:txBody>
          <a:bodyPr wrap="square" rtlCol="0">
            <a:spAutoFit/>
          </a:bodyPr>
          <a:lstStyle/>
          <a:p>
            <a:r>
              <a:rPr lang="zh-TW" altLang="en-US" b="1" dirty="0" smtClean="0">
                <a:solidFill>
                  <a:srgbClr val="FF0000"/>
                </a:solidFill>
                <a:latin typeface="標楷體" panose="03000509000000000000" pitchFamily="65" charset="-120"/>
                <a:ea typeface="標楷體" panose="03000509000000000000" pitchFamily="65" charset="-120"/>
              </a:rPr>
              <a:t>累計</a:t>
            </a:r>
            <a:r>
              <a:rPr lang="zh-TW" altLang="en-US" b="1" dirty="0" smtClean="0">
                <a:latin typeface="標楷體" panose="03000509000000000000" pitchFamily="65" charset="-120"/>
                <a:ea typeface="標楷體" panose="03000509000000000000" pitchFamily="65" charset="-120"/>
              </a:rPr>
              <a:t>個案</a:t>
            </a:r>
            <a:endParaRPr lang="zh-TW" altLang="en-US" b="1" dirty="0">
              <a:latin typeface="標楷體" panose="03000509000000000000" pitchFamily="65" charset="-120"/>
              <a:ea typeface="標楷體" panose="03000509000000000000" pitchFamily="65" charset="-120"/>
            </a:endParaRPr>
          </a:p>
        </p:txBody>
      </p:sp>
      <p:sp>
        <p:nvSpPr>
          <p:cNvPr id="6" name="文字方塊 5"/>
          <p:cNvSpPr txBox="1"/>
          <p:nvPr/>
        </p:nvSpPr>
        <p:spPr>
          <a:xfrm>
            <a:off x="467544" y="3861048"/>
            <a:ext cx="8280920" cy="369332"/>
          </a:xfrm>
          <a:prstGeom prst="rect">
            <a:avLst/>
          </a:prstGeom>
          <a:noFill/>
        </p:spPr>
        <p:txBody>
          <a:bodyPr wrap="square" rtlCol="0">
            <a:spAutoFit/>
          </a:bodyPr>
          <a:lstStyle/>
          <a:p>
            <a:r>
              <a:rPr lang="zh-TW" altLang="en-US" dirty="0" smtClean="0"/>
              <a:t>黑色：</a:t>
            </a:r>
            <a:r>
              <a:rPr lang="en-US" altLang="zh-TW" dirty="0" smtClean="0"/>
              <a:t>2020  </a:t>
            </a:r>
            <a:r>
              <a:rPr lang="zh-TW" altLang="en-US" dirty="0" smtClean="0"/>
              <a:t>其他色：</a:t>
            </a:r>
            <a:r>
              <a:rPr lang="en-US" altLang="zh-TW" dirty="0" smtClean="0"/>
              <a:t>2016~2019</a:t>
            </a:r>
            <a:endParaRPr lang="zh-TW" altLang="en-US" dirty="0"/>
          </a:p>
        </p:txBody>
      </p:sp>
      <p:sp>
        <p:nvSpPr>
          <p:cNvPr id="7" name="矩形 6"/>
          <p:cNvSpPr/>
          <p:nvPr/>
        </p:nvSpPr>
        <p:spPr>
          <a:xfrm>
            <a:off x="107504" y="4230380"/>
            <a:ext cx="8928992" cy="2627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5419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7264" y="188640"/>
            <a:ext cx="8229600" cy="1143000"/>
          </a:xfrm>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775" t="13734" r="17225" b="40667"/>
          <a:stretch/>
        </p:blipFill>
        <p:spPr bwMode="auto">
          <a:xfrm>
            <a:off x="395536" y="476672"/>
            <a:ext cx="8485371"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6084168" y="6561638"/>
            <a:ext cx="3456384" cy="215444"/>
          </a:xfrm>
          <a:prstGeom prst="rect">
            <a:avLst/>
          </a:prstGeom>
          <a:noFill/>
        </p:spPr>
        <p:txBody>
          <a:bodyPr wrap="square" rtlCol="0">
            <a:spAutoFit/>
          </a:bodyPr>
          <a:lstStyle/>
          <a:p>
            <a:r>
              <a:rPr lang="pt-BR" altLang="zh-TW" sz="800" dirty="0"/>
              <a:t>Epidemiol </a:t>
            </a:r>
            <a:r>
              <a:rPr lang="pt-BR" altLang="zh-TW" sz="800" dirty="0" smtClean="0"/>
              <a:t>Infect</a:t>
            </a:r>
            <a:r>
              <a:rPr lang="pt-BR" altLang="zh-TW" sz="800" cap="small" dirty="0"/>
              <a:t> </a:t>
            </a:r>
            <a:r>
              <a:rPr lang="pt-BR" altLang="zh-TW" sz="800" dirty="0"/>
              <a:t> 2022 Jul 28;150:e138</a:t>
            </a:r>
            <a:endParaRPr lang="zh-TW" altLang="en-US" sz="800" dirty="0"/>
          </a:p>
        </p:txBody>
      </p:sp>
      <p:sp>
        <p:nvSpPr>
          <p:cNvPr id="6" name="文字方塊 5"/>
          <p:cNvSpPr txBox="1"/>
          <p:nvPr/>
        </p:nvSpPr>
        <p:spPr>
          <a:xfrm>
            <a:off x="2051720" y="107340"/>
            <a:ext cx="1440160" cy="461665"/>
          </a:xfrm>
          <a:prstGeom prst="rect">
            <a:avLst/>
          </a:prstGeom>
          <a:noFill/>
        </p:spPr>
        <p:txBody>
          <a:bodyPr wrap="square" rtlCol="0">
            <a:spAutoFit/>
          </a:bodyPr>
          <a:lstStyle/>
          <a:p>
            <a:r>
              <a:rPr lang="zh-TW" altLang="en-US" sz="2400" b="1" dirty="0" smtClean="0">
                <a:solidFill>
                  <a:srgbClr val="FF0000"/>
                </a:solidFill>
                <a:latin typeface="標楷體" panose="03000509000000000000" pitchFamily="65" charset="-120"/>
                <a:ea typeface="標楷體" panose="03000509000000000000" pitchFamily="65" charset="-120"/>
              </a:rPr>
              <a:t>每週</a:t>
            </a:r>
            <a:r>
              <a:rPr lang="zh-TW" altLang="en-US" sz="2400" b="1" dirty="0" smtClean="0">
                <a:latin typeface="標楷體" panose="03000509000000000000" pitchFamily="65" charset="-120"/>
                <a:ea typeface="標楷體" panose="03000509000000000000" pitchFamily="65" charset="-120"/>
              </a:rPr>
              <a:t>個案</a:t>
            </a:r>
            <a:endParaRPr lang="zh-TW" altLang="en-US" sz="2400" b="1" dirty="0">
              <a:latin typeface="標楷體" panose="03000509000000000000" pitchFamily="65" charset="-120"/>
              <a:ea typeface="標楷體" panose="03000509000000000000" pitchFamily="65" charset="-120"/>
            </a:endParaRPr>
          </a:p>
        </p:txBody>
      </p:sp>
      <p:sp>
        <p:nvSpPr>
          <p:cNvPr id="7" name="文字方塊 6"/>
          <p:cNvSpPr txBox="1"/>
          <p:nvPr/>
        </p:nvSpPr>
        <p:spPr>
          <a:xfrm>
            <a:off x="5628096" y="107340"/>
            <a:ext cx="1530880" cy="461665"/>
          </a:xfrm>
          <a:prstGeom prst="rect">
            <a:avLst/>
          </a:prstGeom>
          <a:noFill/>
        </p:spPr>
        <p:txBody>
          <a:bodyPr wrap="square" rtlCol="0">
            <a:spAutoFit/>
          </a:bodyPr>
          <a:lstStyle/>
          <a:p>
            <a:r>
              <a:rPr lang="zh-TW" altLang="en-US" sz="2400" b="1" dirty="0" smtClean="0">
                <a:solidFill>
                  <a:srgbClr val="FF0000"/>
                </a:solidFill>
                <a:latin typeface="標楷體" panose="03000509000000000000" pitchFamily="65" charset="-120"/>
                <a:ea typeface="標楷體" panose="03000509000000000000" pitchFamily="65" charset="-120"/>
              </a:rPr>
              <a:t>累計</a:t>
            </a:r>
            <a:r>
              <a:rPr lang="zh-TW" altLang="en-US" sz="2400" b="1" dirty="0" smtClean="0">
                <a:latin typeface="標楷體" panose="03000509000000000000" pitchFamily="65" charset="-120"/>
                <a:ea typeface="標楷體" panose="03000509000000000000" pitchFamily="65" charset="-120"/>
              </a:rPr>
              <a:t>個案</a:t>
            </a:r>
            <a:endParaRPr lang="zh-TW" altLang="en-US" sz="24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55308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480" t="14158" r="17732" b="65223"/>
          <a:stretch/>
        </p:blipFill>
        <p:spPr bwMode="auto">
          <a:xfrm>
            <a:off x="-19464" y="275560"/>
            <a:ext cx="9109010"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375" t="11867" r="17370" b="68933"/>
          <a:stretch/>
        </p:blipFill>
        <p:spPr bwMode="auto">
          <a:xfrm>
            <a:off x="195456" y="3140968"/>
            <a:ext cx="892949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6084168" y="6561638"/>
            <a:ext cx="3456384" cy="215444"/>
          </a:xfrm>
          <a:prstGeom prst="rect">
            <a:avLst/>
          </a:prstGeom>
          <a:noFill/>
        </p:spPr>
        <p:txBody>
          <a:bodyPr wrap="square" rtlCol="0">
            <a:spAutoFit/>
          </a:bodyPr>
          <a:lstStyle/>
          <a:p>
            <a:r>
              <a:rPr lang="pt-BR" altLang="zh-TW" sz="800" dirty="0"/>
              <a:t>Epidemiol </a:t>
            </a:r>
            <a:r>
              <a:rPr lang="pt-BR" altLang="zh-TW" sz="800" dirty="0" smtClean="0"/>
              <a:t>Infect</a:t>
            </a:r>
            <a:r>
              <a:rPr lang="pt-BR" altLang="zh-TW" sz="800" cap="small" dirty="0"/>
              <a:t> </a:t>
            </a:r>
            <a:r>
              <a:rPr lang="pt-BR" altLang="zh-TW" sz="800" dirty="0"/>
              <a:t> 2022 Jul 28;150:e138</a:t>
            </a:r>
            <a:endParaRPr lang="zh-TW" altLang="en-US" sz="800" dirty="0"/>
          </a:p>
        </p:txBody>
      </p:sp>
      <p:sp>
        <p:nvSpPr>
          <p:cNvPr id="7" name="文字方塊 6"/>
          <p:cNvSpPr txBox="1"/>
          <p:nvPr/>
        </p:nvSpPr>
        <p:spPr>
          <a:xfrm>
            <a:off x="1763688" y="0"/>
            <a:ext cx="1440160" cy="461665"/>
          </a:xfrm>
          <a:prstGeom prst="rect">
            <a:avLst/>
          </a:prstGeom>
          <a:noFill/>
        </p:spPr>
        <p:txBody>
          <a:bodyPr wrap="square" rtlCol="0">
            <a:spAutoFit/>
          </a:bodyPr>
          <a:lstStyle/>
          <a:p>
            <a:r>
              <a:rPr lang="zh-TW" altLang="en-US" sz="2400" b="1" dirty="0" smtClean="0">
                <a:solidFill>
                  <a:srgbClr val="FF0000"/>
                </a:solidFill>
                <a:latin typeface="標楷體" panose="03000509000000000000" pitchFamily="65" charset="-120"/>
                <a:ea typeface="標楷體" panose="03000509000000000000" pitchFamily="65" charset="-120"/>
              </a:rPr>
              <a:t>每週</a:t>
            </a:r>
            <a:r>
              <a:rPr lang="zh-TW" altLang="en-US" sz="2400" b="1" dirty="0" smtClean="0">
                <a:latin typeface="標楷體" panose="03000509000000000000" pitchFamily="65" charset="-120"/>
                <a:ea typeface="標楷體" panose="03000509000000000000" pitchFamily="65" charset="-120"/>
              </a:rPr>
              <a:t>個案</a:t>
            </a:r>
            <a:endParaRPr lang="zh-TW" altLang="en-US" sz="2400" b="1" dirty="0">
              <a:latin typeface="標楷體" panose="03000509000000000000" pitchFamily="65" charset="-120"/>
              <a:ea typeface="標楷體" panose="03000509000000000000" pitchFamily="65" charset="-120"/>
            </a:endParaRPr>
          </a:p>
        </p:txBody>
      </p:sp>
      <p:sp>
        <p:nvSpPr>
          <p:cNvPr id="8" name="文字方塊 7"/>
          <p:cNvSpPr txBox="1"/>
          <p:nvPr/>
        </p:nvSpPr>
        <p:spPr>
          <a:xfrm>
            <a:off x="5868144" y="-1"/>
            <a:ext cx="1530880" cy="461665"/>
          </a:xfrm>
          <a:prstGeom prst="rect">
            <a:avLst/>
          </a:prstGeom>
          <a:noFill/>
        </p:spPr>
        <p:txBody>
          <a:bodyPr wrap="square" rtlCol="0">
            <a:spAutoFit/>
          </a:bodyPr>
          <a:lstStyle/>
          <a:p>
            <a:r>
              <a:rPr lang="zh-TW" altLang="en-US" sz="2400" b="1" dirty="0" smtClean="0">
                <a:solidFill>
                  <a:srgbClr val="FF0000"/>
                </a:solidFill>
                <a:latin typeface="標楷體" panose="03000509000000000000" pitchFamily="65" charset="-120"/>
                <a:ea typeface="標楷體" panose="03000509000000000000" pitchFamily="65" charset="-120"/>
              </a:rPr>
              <a:t>累計</a:t>
            </a:r>
            <a:r>
              <a:rPr lang="zh-TW" altLang="en-US" sz="2400" b="1" dirty="0" smtClean="0">
                <a:latin typeface="標楷體" panose="03000509000000000000" pitchFamily="65" charset="-120"/>
                <a:ea typeface="標楷體" panose="03000509000000000000" pitchFamily="65" charset="-120"/>
              </a:rPr>
              <a:t>個案</a:t>
            </a:r>
            <a:endParaRPr lang="zh-TW" altLang="en-US" sz="24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79204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321</Words>
  <Application>Microsoft Office PowerPoint</Application>
  <PresentationFormat>如螢幕大小 (4:3)</PresentationFormat>
  <Paragraphs>47</Paragraphs>
  <Slides>39</Slides>
  <Notes>3</Notes>
  <HiddenSlides>0</HiddenSlides>
  <MMClips>0</MMClips>
  <ScaleCrop>false</ScaleCrop>
  <HeadingPairs>
    <vt:vector size="4" baseType="variant">
      <vt:variant>
        <vt:lpstr>佈景主題</vt:lpstr>
      </vt:variant>
      <vt:variant>
        <vt:i4>1</vt:i4>
      </vt:variant>
      <vt:variant>
        <vt:lpstr>投影片標題</vt:lpstr>
      </vt:variant>
      <vt:variant>
        <vt:i4>39</vt:i4>
      </vt:variant>
    </vt:vector>
  </HeadingPairs>
  <TitlesOfParts>
    <vt:vector size="40" baseType="lpstr">
      <vt:lpstr>Office 佈景主題</vt:lpstr>
      <vt:lpstr>流感流行病學與疫苗 </vt:lpstr>
      <vt:lpstr>PowerPoint 簡報</vt:lpstr>
      <vt:lpstr>PowerPoint 簡報</vt:lpstr>
      <vt:lpstr>PowerPoint 簡報</vt:lpstr>
      <vt:lpstr>PowerPoint 簡報</vt:lpstr>
      <vt:lpstr>流行情形</vt:lpstr>
      <vt:lpstr>COVID-19 preventive measures coincided with a marked decline in other infectious diseases in Denmark, spring 2020 </vt:lpstr>
      <vt:lpstr>PowerPoint 簡報</vt:lpstr>
      <vt:lpstr>PowerPoint 簡報</vt:lpstr>
      <vt:lpstr>PowerPoint 簡報</vt:lpstr>
      <vt:lpstr>PowerPoint 簡報</vt:lpstr>
      <vt:lpstr>PowerPoint 簡報</vt:lpstr>
      <vt:lpstr>PowerPoint 簡報</vt:lpstr>
      <vt:lpstr>PowerPoint 簡報</vt:lpstr>
      <vt:lpstr>流感高危險族群 與 高傳播族群</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流感流行病學與疫苗 </dc:title>
  <dc:creator>Acer</dc:creator>
  <cp:lastModifiedBy>Acer</cp:lastModifiedBy>
  <cp:revision>16</cp:revision>
  <dcterms:created xsi:type="dcterms:W3CDTF">2022-08-18T10:00:34Z</dcterms:created>
  <dcterms:modified xsi:type="dcterms:W3CDTF">2022-08-19T07:20:53Z</dcterms:modified>
</cp:coreProperties>
</file>