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7" r:id="rId6"/>
    <p:sldId id="298" r:id="rId7"/>
    <p:sldId id="261" r:id="rId8"/>
    <p:sldId id="308" r:id="rId9"/>
    <p:sldId id="311" r:id="rId10"/>
    <p:sldId id="306" r:id="rId11"/>
    <p:sldId id="302" r:id="rId12"/>
    <p:sldId id="312" r:id="rId13"/>
    <p:sldId id="313" r:id="rId14"/>
    <p:sldId id="314" r:id="rId15"/>
    <p:sldId id="315" r:id="rId16"/>
    <p:sldId id="319" r:id="rId17"/>
    <p:sldId id="316" r:id="rId18"/>
    <p:sldId id="320" r:id="rId19"/>
    <p:sldId id="321" r:id="rId20"/>
    <p:sldId id="324" r:id="rId21"/>
    <p:sldId id="322" r:id="rId22"/>
    <p:sldId id="323" r:id="rId23"/>
    <p:sldId id="299" r:id="rId24"/>
    <p:sldId id="328" r:id="rId25"/>
    <p:sldId id="297" r:id="rId26"/>
    <p:sldId id="309" r:id="rId27"/>
    <p:sldId id="310" r:id="rId28"/>
    <p:sldId id="326" r:id="rId29"/>
    <p:sldId id="327" r:id="rId30"/>
    <p:sldId id="296" r:id="rId31"/>
    <p:sldId id="317" r:id="rId32"/>
    <p:sldId id="325" r:id="rId33"/>
    <p:sldId id="292" r:id="rId3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B1120D-60EA-EAE2-609F-FCC7471955F3}" v="7" dt="2023-07-31T04:44:11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282" autoAdjust="0"/>
  </p:normalViewPr>
  <p:slideViewPr>
    <p:cSldViewPr snapToGrid="0" showGuides="1">
      <p:cViewPr varScale="1">
        <p:scale>
          <a:sx n="50" d="100"/>
          <a:sy n="50" d="100"/>
        </p:scale>
        <p:origin x="1288" y="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4" d="100"/>
          <a:sy n="104" d="100"/>
        </p:scale>
        <p:origin x="538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2EE95FC5-CD6B-4A50-9262-DC414E16C3EA}">
      <dgm:prSet/>
      <dgm:spPr/>
      <dgm:t>
        <a:bodyPr rtlCol="0"/>
        <a:lstStyle>
          <a:defPPr>
            <a:defRPr lang="zh-TW"/>
          </a:defPPr>
        </a:lstStyle>
        <a:p>
          <a:pPr rtl="0"/>
          <a:r>
            <a:rPr lang="en-US" altLang="zh-TW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zh-TW" dirty="0">
              <a:solidFill>
                <a:schemeClr val="accent1">
                  <a:lumMod val="50000"/>
                </a:schemeClr>
              </a:solidFill>
            </a:rPr>
            <a:t>。</a:t>
          </a:r>
          <a:r>
            <a:rPr lang="en-US" altLang="zh-TW" dirty="0">
              <a:solidFill>
                <a:schemeClr val="tx1">
                  <a:alpha val="60000"/>
                </a:schemeClr>
              </a:solidFill>
            </a:rPr>
            <a:t>Current statistics of influenza</a:t>
          </a:r>
          <a:endParaRPr lang="zh-TW" dirty="0">
            <a:solidFill>
              <a:schemeClr val="tx1">
                <a:alpha val="60000"/>
              </a:schemeClr>
            </a:solidFill>
          </a:endParaRPr>
        </a:p>
      </dgm:t>
    </dgm:pt>
    <dgm:pt modelId="{75374347-884B-4721-8CFF-DF080F5B1C79}" type="parTrans" cxnId="{B3F19EC2-A372-4EC3-BFE0-C62FFDFE3DF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C99EBBB1-E916-471C-83C9-ABE85B42AC26}" type="sibTrans" cxnId="{B3F19EC2-A372-4EC3-BFE0-C62FFDFE3DF6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F05611F0-8256-4954-B6CB-ED6B4F2DD397}">
      <dgm:prSet/>
      <dgm:spPr/>
      <dgm:t>
        <a:bodyPr rtlCol="0"/>
        <a:lstStyle>
          <a:defPPr>
            <a:defRPr lang="zh-TW"/>
          </a:defPPr>
        </a:lstStyle>
        <a:p>
          <a:pPr rtl="0"/>
          <a:r>
            <a:rPr lang="zh-TW" dirty="0">
              <a:solidFill>
                <a:schemeClr val="accent1">
                  <a:lumMod val="50000"/>
                </a:schemeClr>
              </a:solidFill>
            </a:rPr>
            <a:t>2。</a:t>
          </a:r>
          <a:r>
            <a:rPr lang="en-US" altLang="zh-TW" b="0" i="0" dirty="0">
              <a:solidFill>
                <a:schemeClr val="tx1">
                  <a:alpha val="60000"/>
                </a:schemeClr>
              </a:solidFill>
            </a:rPr>
            <a:t>Weapons that we have</a:t>
          </a:r>
          <a:endParaRPr lang="zh-TW" dirty="0">
            <a:solidFill>
              <a:schemeClr val="tx1">
                <a:alpha val="60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6BD5265A-8333-420D-BDB2-65F10B3EBD76}" type="sibTrans" cxnId="{914FACD2-336A-4471-9E99-312B3F8EAB04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22625139-F93A-4F3F-A7AA-4923A01AEDF3}">
      <dgm:prSet/>
      <dgm:spPr/>
      <dgm:t>
        <a:bodyPr rtlCol="0"/>
        <a:lstStyle>
          <a:defPPr>
            <a:defRPr lang="zh-TW"/>
          </a:defPPr>
        </a:lstStyle>
        <a:p>
          <a:pPr rtl="0"/>
          <a:r>
            <a:rPr lang="zh-TW" dirty="0">
              <a:solidFill>
                <a:schemeClr val="accent1">
                  <a:lumMod val="50000"/>
                </a:schemeClr>
              </a:solidFill>
            </a:rPr>
            <a:t>3。</a:t>
          </a:r>
          <a:r>
            <a:rPr lang="zh-TW" altLang="en-US" dirty="0">
              <a:solidFill>
                <a:schemeClr val="accent1">
                  <a:lumMod val="50000"/>
                </a:schemeClr>
              </a:solidFill>
            </a:rPr>
            <a:t>公費</a:t>
          </a:r>
          <a:r>
            <a:rPr lang="zh-TW" altLang="en-US" dirty="0">
              <a:solidFill>
                <a:schemeClr val="tx1">
                  <a:alpha val="60000"/>
                </a:schemeClr>
              </a:solidFill>
            </a:rPr>
            <a:t>付規範與擴大使用條件</a:t>
          </a:r>
          <a:endParaRPr lang="zh-TW" dirty="0">
            <a:solidFill>
              <a:schemeClr val="tx1">
                <a:alpha val="60000"/>
              </a:schemeClr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A8E2FA08-4DD4-4654-A85D-9A99162D6201}" type="sibTrans" cxnId="{FC7721F0-429B-4CE7-BE98-C2F3C41FE9C7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140952D0-0E1D-4F48-9F16-53581487CFA0}">
      <dgm:prSet/>
      <dgm:spPr/>
      <dgm:t>
        <a:bodyPr rtlCol="0"/>
        <a:lstStyle>
          <a:defPPr>
            <a:defRPr lang="zh-TW"/>
          </a:defPPr>
        </a:lstStyle>
        <a:p>
          <a:pPr rtl="0"/>
          <a:r>
            <a:rPr lang="zh-TW" dirty="0">
              <a:solidFill>
                <a:schemeClr val="accent1">
                  <a:lumMod val="50000"/>
                </a:schemeClr>
              </a:solidFill>
            </a:rPr>
            <a:t>4。</a:t>
          </a:r>
          <a:r>
            <a:rPr lang="en-US" altLang="zh-TW" b="0" i="0" dirty="0">
              <a:solidFill>
                <a:schemeClr val="tx1">
                  <a:alpha val="60000"/>
                </a:schemeClr>
              </a:solidFill>
            </a:rPr>
            <a:t>Medications under investigation</a:t>
          </a:r>
          <a:endParaRPr lang="zh-TW" dirty="0">
            <a:solidFill>
              <a:schemeClr val="tx1">
                <a:alpha val="60000"/>
              </a:schemeClr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2804F27C-9BA9-4D07-AB02-74BE7DFA2C0E}" type="sibTrans" cxnId="{B07163E8-ADEC-492A-8F07-7E5786AB23AE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C2F8C7F7-44C4-414A-BCCD-56E91DD0A777}">
      <dgm:prSet/>
      <dgm:spPr/>
      <dgm:t>
        <a:bodyPr rtlCol="0"/>
        <a:lstStyle>
          <a:defPPr>
            <a:defRPr lang="zh-TW"/>
          </a:defPPr>
        </a:lstStyle>
        <a:p>
          <a:pPr rtl="0"/>
          <a:r>
            <a:rPr lang="zh-TW" dirty="0">
              <a:solidFill>
                <a:schemeClr val="accent1">
                  <a:lumMod val="50000"/>
                </a:schemeClr>
              </a:solidFill>
            </a:rPr>
            <a:t>5。</a:t>
          </a:r>
          <a:r>
            <a:rPr lang="en-US" altLang="zh-TW" dirty="0">
              <a:solidFill>
                <a:schemeClr val="tx1">
                  <a:alpha val="60000"/>
                </a:schemeClr>
              </a:solidFill>
            </a:rPr>
            <a:t>Summary </a:t>
          </a:r>
          <a:endParaRPr lang="zh-TW" dirty="0">
            <a:solidFill>
              <a:schemeClr val="tx1">
                <a:alpha val="60000"/>
              </a:schemeClr>
            </a:solidFill>
          </a:endParaRPr>
        </a:p>
      </dgm:t>
    </dgm:pt>
    <dgm:pt modelId="{E6C6DF88-9436-40D7-BA84-18FE896A6151}" type="parTrans" cxnId="{14D43B81-F92D-4CD8-9D1E-78CBF092C75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4E39967D-43EF-4F15-814A-2F491D900D43}" type="sibTrans" cxnId="{14D43B81-F92D-4CD8-9D1E-78CBF092C750}">
      <dgm:prSet/>
      <dgm:spPr/>
      <dgm:t>
        <a:bodyPr rtlCol="0"/>
        <a:lstStyle>
          <a:defPPr>
            <a:defRPr lang="zh-TW"/>
          </a:defPPr>
        </a:lstStyle>
        <a:p>
          <a:pPr rtl="0"/>
          <a:endParaRPr lang="zh-TW"/>
        </a:p>
      </dgm:t>
    </dgm:pt>
    <dgm:pt modelId="{539F0B2D-763D-4639-B4AA-CC4EE0B8029F}" type="pres">
      <dgm:prSet presAssocID="{D0F07F19-1F50-4B42-A7A0-278DF9D25BB1}" presName="root" presStyleCnt="0">
        <dgm:presLayoutVars>
          <dgm:dir/>
          <dgm:resizeHandles val="exact"/>
        </dgm:presLayoutVars>
      </dgm:prSet>
      <dgm:spPr/>
    </dgm:pt>
    <dgm:pt modelId="{7C57C5FD-BC94-4852-B3EC-3A72C51988CA}" type="pres">
      <dgm:prSet presAssocID="{2EE95FC5-CD6B-4A50-9262-DC414E16C3EA}" presName="compNode" presStyleCnt="0"/>
      <dgm:spPr/>
    </dgm:pt>
    <dgm:pt modelId="{8D5BCCB0-FE2C-4B39-92FA-86E015360BFE}" type="pres">
      <dgm:prSet presAssocID="{2EE95FC5-CD6B-4A50-9262-DC414E16C3EA}" presName="bgRect" presStyleLbl="bgShp" presStyleIdx="0" presStyleCnt="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B970FC54-593D-4FE9-AFCD-C77EE53A4F01}" type="pres">
      <dgm:prSet presAssocID="{2EE95FC5-CD6B-4A50-9262-DC414E16C3EA}" presName="iconRect" presStyleLbl="node1" presStyleIdx="0" presStyleCnt="5"/>
      <dgm:spPr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B0477A4-6C5F-46E6-8910-A51FA1F661B5}" type="pres">
      <dgm:prSet presAssocID="{2EE95FC5-CD6B-4A50-9262-DC414E16C3EA}" presName="spaceRect" presStyleCnt="0"/>
      <dgm:spPr/>
    </dgm:pt>
    <dgm:pt modelId="{1002F504-21FD-4710-AB54-6DD4AE8B1DEB}" type="pres">
      <dgm:prSet presAssocID="{2EE95FC5-CD6B-4A50-9262-DC414E16C3EA}" presName="parTx" presStyleLbl="revTx" presStyleIdx="0" presStyleCnt="5" custLinFactNeighborX="-2848">
        <dgm:presLayoutVars>
          <dgm:chMax val="0"/>
          <dgm:chPref val="0"/>
        </dgm:presLayoutVars>
      </dgm:prSet>
      <dgm:spPr/>
    </dgm:pt>
    <dgm:pt modelId="{C5D2D154-D04C-4060-B371-4FA5C99B7538}" type="pres">
      <dgm:prSet presAssocID="{C99EBBB1-E916-471C-83C9-ABE85B42AC26}" presName="sibTrans" presStyleCnt="0"/>
      <dgm:spPr/>
    </dgm:pt>
    <dgm:pt modelId="{0E0B23C8-D5E1-4B41-BDA7-2CE57755BE6A}" type="pres">
      <dgm:prSet presAssocID="{F05611F0-8256-4954-B6CB-ED6B4F2DD397}" presName="compNode" presStyleCnt="0"/>
      <dgm:spPr/>
    </dgm:pt>
    <dgm:pt modelId="{CD05AFB1-E184-456B-B0D2-9C36C4272D02}" type="pres">
      <dgm:prSet presAssocID="{F05611F0-8256-4954-B6CB-ED6B4F2DD397}" presName="bgRect" presStyleLbl="bgShp" presStyleIdx="1" presStyleCnt="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74FDC127-8DFD-4460-AE93-0411105DEB60}" type="pres">
      <dgm:prSet presAssocID="{F05611F0-8256-4954-B6CB-ED6B4F2DD397}" presName="iconRect" presStyleLbl="node1" presStyleIdx="1" presStyleCnt="5"/>
      <dgm:spPr>
        <a:blipFill dpi="0" rotWithShape="1">
          <a:blip xmlns:r="http://schemas.openxmlformats.org/officeDocument/2006/relationships"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58414D7F-A9B2-47FB-8B18-5EF591AE26CC}" type="pres">
      <dgm:prSet presAssocID="{F05611F0-8256-4954-B6CB-ED6B4F2DD397}" presName="spaceRect" presStyleCnt="0"/>
      <dgm:spPr/>
    </dgm:pt>
    <dgm:pt modelId="{1A91019B-6FF6-4E88-A622-AA77E19BE965}" type="pres">
      <dgm:prSet presAssocID="{F05611F0-8256-4954-B6CB-ED6B4F2DD397}" presName="parTx" presStyleLbl="revTx" presStyleIdx="1" presStyleCnt="5" custLinFactNeighborX="-2848">
        <dgm:presLayoutVars>
          <dgm:chMax val="0"/>
          <dgm:chPref val="0"/>
        </dgm:presLayoutVars>
      </dgm:prSet>
      <dgm:spPr/>
    </dgm:pt>
    <dgm:pt modelId="{7016EE3B-7F4A-42C5-A09F-919C1401C4BC}" type="pres">
      <dgm:prSet presAssocID="{6BD5265A-8333-420D-BDB2-65F10B3EBD76}" presName="sibTrans" presStyleCnt="0"/>
      <dgm:spPr/>
    </dgm:pt>
    <dgm:pt modelId="{815AA52A-6D18-4177-AE6D-E0559FAFDE78}" type="pres">
      <dgm:prSet presAssocID="{22625139-F93A-4F3F-A7AA-4923A01AEDF3}" presName="compNode" presStyleCnt="0"/>
      <dgm:spPr/>
    </dgm:pt>
    <dgm:pt modelId="{A8176E5D-B119-4234-91AB-EFE9C2CF80B7}" type="pres">
      <dgm:prSet presAssocID="{22625139-F93A-4F3F-A7AA-4923A01AEDF3}" presName="bgRect" presStyleLbl="bgShp" presStyleIdx="2" presStyleCnt="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DB85AE0A-C466-4604-9C2E-87F8EA52DD0F}" type="pres">
      <dgm:prSet presAssocID="{22625139-F93A-4F3F-A7AA-4923A01AEDF3}" presName="iconRect" presStyleLbl="node1" presStyleIdx="2" presStyleCnt="5"/>
      <dgm:spPr>
        <a:blipFill dpi="0" rotWithShape="1">
          <a:blip xmlns:r="http://schemas.openxmlformats.org/officeDocument/2006/relationships"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8722341-C6F1-4D89-89A6-4EF02F8B76E1}" type="pres">
      <dgm:prSet presAssocID="{22625139-F93A-4F3F-A7AA-4923A01AEDF3}" presName="spaceRect" presStyleCnt="0"/>
      <dgm:spPr/>
    </dgm:pt>
    <dgm:pt modelId="{5A5E0268-7557-41F6-A6CC-892DF11AAC18}" type="pres">
      <dgm:prSet presAssocID="{22625139-F93A-4F3F-A7AA-4923A01AEDF3}" presName="parTx" presStyleLbl="revTx" presStyleIdx="2" presStyleCnt="5" custLinFactNeighborX="-2848">
        <dgm:presLayoutVars>
          <dgm:chMax val="0"/>
          <dgm:chPref val="0"/>
        </dgm:presLayoutVars>
      </dgm:prSet>
      <dgm:spPr/>
    </dgm:pt>
    <dgm:pt modelId="{5ACA2613-1755-4541-BF52-A7AD043980F4}" type="pres">
      <dgm:prSet presAssocID="{A8E2FA08-4DD4-4654-A85D-9A99162D6201}" presName="sibTrans" presStyleCnt="0"/>
      <dgm:spPr/>
    </dgm:pt>
    <dgm:pt modelId="{D58F1FE7-CDEB-42F6-BC01-82FB71EDF9C0}" type="pres">
      <dgm:prSet presAssocID="{140952D0-0E1D-4F48-9F16-53581487CFA0}" presName="compNode" presStyleCnt="0"/>
      <dgm:spPr/>
    </dgm:pt>
    <dgm:pt modelId="{A102E018-9C2C-4317-8572-9362E8FC1AF8}" type="pres">
      <dgm:prSet presAssocID="{140952D0-0E1D-4F48-9F16-53581487CFA0}" presName="bgRect" presStyleLbl="bgShp" presStyleIdx="3" presStyleCnt="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3353CF1D-5822-47BA-A6C2-AC7DC94D5A9C}" type="pres">
      <dgm:prSet presAssocID="{140952D0-0E1D-4F48-9F16-53581487CFA0}" presName="iconRect" presStyleLbl="node1" presStyleIdx="3" presStyleCnt="5"/>
      <dgm:spPr>
        <a:blipFill dpi="0" rotWithShape="1">
          <a:blip xmlns:r="http://schemas.openxmlformats.org/officeDocument/2006/relationships"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0326715C-7787-454B-B5D4-2E4B73514584}" type="pres">
      <dgm:prSet presAssocID="{140952D0-0E1D-4F48-9F16-53581487CFA0}" presName="spaceRect" presStyleCnt="0"/>
      <dgm:spPr/>
    </dgm:pt>
    <dgm:pt modelId="{B05634FC-081B-4BC5-BE4E-70E96448CBC7}" type="pres">
      <dgm:prSet presAssocID="{140952D0-0E1D-4F48-9F16-53581487CFA0}" presName="parTx" presStyleLbl="revTx" presStyleIdx="3" presStyleCnt="5" custLinFactNeighborX="-2848">
        <dgm:presLayoutVars>
          <dgm:chMax val="0"/>
          <dgm:chPref val="0"/>
        </dgm:presLayoutVars>
      </dgm:prSet>
      <dgm:spPr/>
    </dgm:pt>
    <dgm:pt modelId="{941E5EAA-3190-4C8A-9550-C01AB013F3B6}" type="pres">
      <dgm:prSet presAssocID="{2804F27C-9BA9-4D07-AB02-74BE7DFA2C0E}" presName="sibTrans" presStyleCnt="0"/>
      <dgm:spPr/>
    </dgm:pt>
    <dgm:pt modelId="{E4485791-256C-479D-93C2-2AB8EE372B1D}" type="pres">
      <dgm:prSet presAssocID="{C2F8C7F7-44C4-414A-BCCD-56E91DD0A777}" presName="compNode" presStyleCnt="0"/>
      <dgm:spPr/>
    </dgm:pt>
    <dgm:pt modelId="{E3FB0205-9E6F-404E-BB9F-D3662F49AF1C}" type="pres">
      <dgm:prSet presAssocID="{C2F8C7F7-44C4-414A-BCCD-56E91DD0A777}" presName="bgRect" presStyleLbl="bgShp" presStyleIdx="4" presStyleCnt="5"/>
      <dgm:spPr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</dgm:spPr>
    </dgm:pt>
    <dgm:pt modelId="{7169F0BE-38ED-4AA0-BD0F-6AEA778C8DB9}" type="pres">
      <dgm:prSet presAssocID="{C2F8C7F7-44C4-414A-BCCD-56E91DD0A777}" presName="iconRect" presStyleLbl="node1" presStyleIdx="4" presStyleCnt="5"/>
      <dgm:spPr>
        <a:blipFill dpi="0" rotWithShape="1">
          <a:blip xmlns:r="http://schemas.openxmlformats.org/officeDocument/2006/relationships" r:embed="rId9">
            <a:alphaModFix amt="5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58BC7B20-3838-469F-BE20-773F9621E096}" type="pres">
      <dgm:prSet presAssocID="{C2F8C7F7-44C4-414A-BCCD-56E91DD0A777}" presName="spaceRect" presStyleCnt="0"/>
      <dgm:spPr/>
    </dgm:pt>
    <dgm:pt modelId="{EB0F5FA3-DAEB-4780-B272-E569966A52CF}" type="pres">
      <dgm:prSet presAssocID="{C2F8C7F7-44C4-414A-BCCD-56E91DD0A777}" presName="parTx" presStyleLbl="revTx" presStyleIdx="4" presStyleCnt="5" custLinFactNeighborX="-3204">
        <dgm:presLayoutVars>
          <dgm:chMax val="0"/>
          <dgm:chPref val="0"/>
        </dgm:presLayoutVars>
      </dgm:prSet>
      <dgm:spPr/>
    </dgm:pt>
  </dgm:ptLst>
  <dgm:cxnLst>
    <dgm:cxn modelId="{FAEA9C64-F0D3-4558-9A35-23F0581DC7BF}" type="presOf" srcId="{140952D0-0E1D-4F48-9F16-53581487CFA0}" destId="{B05634FC-081B-4BC5-BE4E-70E96448CBC7}" srcOrd="0" destOrd="0" presId="urn:microsoft.com/office/officeart/2018/2/layout/IconVerticalSolidList"/>
    <dgm:cxn modelId="{E901F845-631E-42AD-82B2-653DA40B389B}" type="presOf" srcId="{C2F8C7F7-44C4-414A-BCCD-56E91DD0A777}" destId="{EB0F5FA3-DAEB-4780-B272-E569966A52CF}" srcOrd="0" destOrd="0" presId="urn:microsoft.com/office/officeart/2018/2/layout/IconVerticalSolidList"/>
    <dgm:cxn modelId="{D28FE450-D56C-43DC-901C-B2275D62B369}" type="presOf" srcId="{2EE95FC5-CD6B-4A50-9262-DC414E16C3EA}" destId="{1002F504-21FD-4710-AB54-6DD4AE8B1DEB}" srcOrd="0" destOrd="0" presId="urn:microsoft.com/office/officeart/2018/2/layout/IconVerticalSolidList"/>
    <dgm:cxn modelId="{09B52955-21F8-4660-80B5-8AC2F661638E}" type="presOf" srcId="{22625139-F93A-4F3F-A7AA-4923A01AEDF3}" destId="{5A5E0268-7557-41F6-A6CC-892DF11AAC18}" srcOrd="0" destOrd="0" presId="urn:microsoft.com/office/officeart/2018/2/layout/IconVerticalSolidLis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FA896689-06F0-4649-9FF7-0D3A04B5B25E}" type="presOf" srcId="{D0F07F19-1F50-4B42-A7A0-278DF9D25BB1}" destId="{539F0B2D-763D-4639-B4AA-CC4EE0B8029F}" srcOrd="0" destOrd="0" presId="urn:microsoft.com/office/officeart/2018/2/layout/IconVerticalSolidLis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3CC82EFE-ECBC-4EF1-9AD1-94F2F4D0F7F0}" type="presOf" srcId="{F05611F0-8256-4954-B6CB-ED6B4F2DD397}" destId="{1A91019B-6FF6-4E88-A622-AA77E19BE965}" srcOrd="0" destOrd="0" presId="urn:microsoft.com/office/officeart/2018/2/layout/IconVerticalSolidList"/>
    <dgm:cxn modelId="{3141AECC-0824-4D33-B56E-0AA0BF76ADC4}" type="presParOf" srcId="{539F0B2D-763D-4639-B4AA-CC4EE0B8029F}" destId="{7C57C5FD-BC94-4852-B3EC-3A72C51988CA}" srcOrd="0" destOrd="0" presId="urn:microsoft.com/office/officeart/2018/2/layout/IconVerticalSolidList"/>
    <dgm:cxn modelId="{91B124C7-32BD-48C5-A045-6B89C6FA61EE}" type="presParOf" srcId="{7C57C5FD-BC94-4852-B3EC-3A72C51988CA}" destId="{8D5BCCB0-FE2C-4B39-92FA-86E015360BFE}" srcOrd="0" destOrd="0" presId="urn:microsoft.com/office/officeart/2018/2/layout/IconVerticalSolidList"/>
    <dgm:cxn modelId="{5C408221-FD1D-4546-A6E6-8330B2208253}" type="presParOf" srcId="{7C57C5FD-BC94-4852-B3EC-3A72C51988CA}" destId="{B970FC54-593D-4FE9-AFCD-C77EE53A4F01}" srcOrd="1" destOrd="0" presId="urn:microsoft.com/office/officeart/2018/2/layout/IconVerticalSolidList"/>
    <dgm:cxn modelId="{935E623E-CFDC-4AF8-B6EA-214446B4F401}" type="presParOf" srcId="{7C57C5FD-BC94-4852-B3EC-3A72C51988CA}" destId="{8B0477A4-6C5F-46E6-8910-A51FA1F661B5}" srcOrd="2" destOrd="0" presId="urn:microsoft.com/office/officeart/2018/2/layout/IconVerticalSolidList"/>
    <dgm:cxn modelId="{1E88C30E-19D9-4E39-B8C1-CD0573176A9E}" type="presParOf" srcId="{7C57C5FD-BC94-4852-B3EC-3A72C51988CA}" destId="{1002F504-21FD-4710-AB54-6DD4AE8B1DEB}" srcOrd="3" destOrd="0" presId="urn:microsoft.com/office/officeart/2018/2/layout/IconVerticalSolidList"/>
    <dgm:cxn modelId="{D98E3B47-5678-4183-ABFE-C52A79C56F19}" type="presParOf" srcId="{539F0B2D-763D-4639-B4AA-CC4EE0B8029F}" destId="{C5D2D154-D04C-4060-B371-4FA5C99B7538}" srcOrd="1" destOrd="0" presId="urn:microsoft.com/office/officeart/2018/2/layout/IconVerticalSolidList"/>
    <dgm:cxn modelId="{1C8B9CA9-55DE-4C4A-B6C3-9BF7170578A8}" type="presParOf" srcId="{539F0B2D-763D-4639-B4AA-CC4EE0B8029F}" destId="{0E0B23C8-D5E1-4B41-BDA7-2CE57755BE6A}" srcOrd="2" destOrd="0" presId="urn:microsoft.com/office/officeart/2018/2/layout/IconVerticalSolidList"/>
    <dgm:cxn modelId="{59E394A4-2CB8-4285-8A2E-C7AD9707C88A}" type="presParOf" srcId="{0E0B23C8-D5E1-4B41-BDA7-2CE57755BE6A}" destId="{CD05AFB1-E184-456B-B0D2-9C36C4272D02}" srcOrd="0" destOrd="0" presId="urn:microsoft.com/office/officeart/2018/2/layout/IconVerticalSolidList"/>
    <dgm:cxn modelId="{017797BA-DA8F-42A6-9B4B-2E3B232A9487}" type="presParOf" srcId="{0E0B23C8-D5E1-4B41-BDA7-2CE57755BE6A}" destId="{74FDC127-8DFD-4460-AE93-0411105DEB60}" srcOrd="1" destOrd="0" presId="urn:microsoft.com/office/officeart/2018/2/layout/IconVerticalSolidList"/>
    <dgm:cxn modelId="{75F07183-B2DD-4414-A5B8-8308084B8E3F}" type="presParOf" srcId="{0E0B23C8-D5E1-4B41-BDA7-2CE57755BE6A}" destId="{58414D7F-A9B2-47FB-8B18-5EF591AE26CC}" srcOrd="2" destOrd="0" presId="urn:microsoft.com/office/officeart/2018/2/layout/IconVerticalSolidList"/>
    <dgm:cxn modelId="{04F8BED2-D78F-4CD5-BBBC-7FC8C9F8F207}" type="presParOf" srcId="{0E0B23C8-D5E1-4B41-BDA7-2CE57755BE6A}" destId="{1A91019B-6FF6-4E88-A622-AA77E19BE965}" srcOrd="3" destOrd="0" presId="urn:microsoft.com/office/officeart/2018/2/layout/IconVerticalSolidList"/>
    <dgm:cxn modelId="{BCFD135B-FCED-466E-9159-B02BFE9D4001}" type="presParOf" srcId="{539F0B2D-763D-4639-B4AA-CC4EE0B8029F}" destId="{7016EE3B-7F4A-42C5-A09F-919C1401C4BC}" srcOrd="3" destOrd="0" presId="urn:microsoft.com/office/officeart/2018/2/layout/IconVerticalSolidList"/>
    <dgm:cxn modelId="{58EF4718-ACD6-43F8-805B-D62F90D9A920}" type="presParOf" srcId="{539F0B2D-763D-4639-B4AA-CC4EE0B8029F}" destId="{815AA52A-6D18-4177-AE6D-E0559FAFDE78}" srcOrd="4" destOrd="0" presId="urn:microsoft.com/office/officeart/2018/2/layout/IconVerticalSolidList"/>
    <dgm:cxn modelId="{D1615F48-ADED-4C2B-BB8A-59749B8AE730}" type="presParOf" srcId="{815AA52A-6D18-4177-AE6D-E0559FAFDE78}" destId="{A8176E5D-B119-4234-91AB-EFE9C2CF80B7}" srcOrd="0" destOrd="0" presId="urn:microsoft.com/office/officeart/2018/2/layout/IconVerticalSolidList"/>
    <dgm:cxn modelId="{79312827-D440-4AF8-9B00-B884A9E4A3BB}" type="presParOf" srcId="{815AA52A-6D18-4177-AE6D-E0559FAFDE78}" destId="{DB85AE0A-C466-4604-9C2E-87F8EA52DD0F}" srcOrd="1" destOrd="0" presId="urn:microsoft.com/office/officeart/2018/2/layout/IconVerticalSolidList"/>
    <dgm:cxn modelId="{E7924D5D-988A-4115-9A93-08F335B8947A}" type="presParOf" srcId="{815AA52A-6D18-4177-AE6D-E0559FAFDE78}" destId="{A8722341-C6F1-4D89-89A6-4EF02F8B76E1}" srcOrd="2" destOrd="0" presId="urn:microsoft.com/office/officeart/2018/2/layout/IconVerticalSolidList"/>
    <dgm:cxn modelId="{C6AD5C36-9185-4F14-9584-D2A1D2C97E1C}" type="presParOf" srcId="{815AA52A-6D18-4177-AE6D-E0559FAFDE78}" destId="{5A5E0268-7557-41F6-A6CC-892DF11AAC18}" srcOrd="3" destOrd="0" presId="urn:microsoft.com/office/officeart/2018/2/layout/IconVerticalSolidList"/>
    <dgm:cxn modelId="{7CC5D15E-F8FA-444A-AC16-03C2AF2F8435}" type="presParOf" srcId="{539F0B2D-763D-4639-B4AA-CC4EE0B8029F}" destId="{5ACA2613-1755-4541-BF52-A7AD043980F4}" srcOrd="5" destOrd="0" presId="urn:microsoft.com/office/officeart/2018/2/layout/IconVerticalSolidList"/>
    <dgm:cxn modelId="{459894C0-6852-4DFB-AB0C-15C59FA57691}" type="presParOf" srcId="{539F0B2D-763D-4639-B4AA-CC4EE0B8029F}" destId="{D58F1FE7-CDEB-42F6-BC01-82FB71EDF9C0}" srcOrd="6" destOrd="0" presId="urn:microsoft.com/office/officeart/2018/2/layout/IconVerticalSolidList"/>
    <dgm:cxn modelId="{14EE37A9-59E2-472A-B59D-2230A528B9EE}" type="presParOf" srcId="{D58F1FE7-CDEB-42F6-BC01-82FB71EDF9C0}" destId="{A102E018-9C2C-4317-8572-9362E8FC1AF8}" srcOrd="0" destOrd="0" presId="urn:microsoft.com/office/officeart/2018/2/layout/IconVerticalSolidList"/>
    <dgm:cxn modelId="{DA750973-958E-459C-8387-641E8911B272}" type="presParOf" srcId="{D58F1FE7-CDEB-42F6-BC01-82FB71EDF9C0}" destId="{3353CF1D-5822-47BA-A6C2-AC7DC94D5A9C}" srcOrd="1" destOrd="0" presId="urn:microsoft.com/office/officeart/2018/2/layout/IconVerticalSolidList"/>
    <dgm:cxn modelId="{62D5D3B0-A3FA-4D1D-8E7C-76B0202DCF7E}" type="presParOf" srcId="{D58F1FE7-CDEB-42F6-BC01-82FB71EDF9C0}" destId="{0326715C-7787-454B-B5D4-2E4B73514584}" srcOrd="2" destOrd="0" presId="urn:microsoft.com/office/officeart/2018/2/layout/IconVerticalSolidList"/>
    <dgm:cxn modelId="{BB5FA47B-6E17-41EB-8EF7-D7734FFE7C72}" type="presParOf" srcId="{D58F1FE7-CDEB-42F6-BC01-82FB71EDF9C0}" destId="{B05634FC-081B-4BC5-BE4E-70E96448CBC7}" srcOrd="3" destOrd="0" presId="urn:microsoft.com/office/officeart/2018/2/layout/IconVerticalSolidList"/>
    <dgm:cxn modelId="{45BA8686-C800-4DF7-8561-A1CCEF354961}" type="presParOf" srcId="{539F0B2D-763D-4639-B4AA-CC4EE0B8029F}" destId="{941E5EAA-3190-4C8A-9550-C01AB013F3B6}" srcOrd="7" destOrd="0" presId="urn:microsoft.com/office/officeart/2018/2/layout/IconVerticalSolidList"/>
    <dgm:cxn modelId="{68B47999-4EDD-48C8-9446-785154B26990}" type="presParOf" srcId="{539F0B2D-763D-4639-B4AA-CC4EE0B8029F}" destId="{E4485791-256C-479D-93C2-2AB8EE372B1D}" srcOrd="8" destOrd="0" presId="urn:microsoft.com/office/officeart/2018/2/layout/IconVerticalSolidList"/>
    <dgm:cxn modelId="{68222549-0ADC-4DDE-8A37-85CDBE618F3B}" type="presParOf" srcId="{E4485791-256C-479D-93C2-2AB8EE372B1D}" destId="{E3FB0205-9E6F-404E-BB9F-D3662F49AF1C}" srcOrd="0" destOrd="0" presId="urn:microsoft.com/office/officeart/2018/2/layout/IconVerticalSolidList"/>
    <dgm:cxn modelId="{B22CD18D-75A5-4D43-BC73-FCFE070FDE52}" type="presParOf" srcId="{E4485791-256C-479D-93C2-2AB8EE372B1D}" destId="{7169F0BE-38ED-4AA0-BD0F-6AEA778C8DB9}" srcOrd="1" destOrd="0" presId="urn:microsoft.com/office/officeart/2018/2/layout/IconVerticalSolidList"/>
    <dgm:cxn modelId="{E9EF9AA2-ACFB-454C-A417-FD4BEC0253A5}" type="presParOf" srcId="{E4485791-256C-479D-93C2-2AB8EE372B1D}" destId="{58BC7B20-3838-469F-BE20-773F9621E096}" srcOrd="2" destOrd="0" presId="urn:microsoft.com/office/officeart/2018/2/layout/IconVerticalSolidList"/>
    <dgm:cxn modelId="{A0770496-1BBC-4289-8714-0247E119A24C}" type="presParOf" srcId="{E4485791-256C-479D-93C2-2AB8EE372B1D}" destId="{EB0F5FA3-DAEB-4780-B272-E569966A52C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BCCB0-FE2C-4B39-92FA-86E015360BFE}">
      <dsp:nvSpPr>
        <dsp:cNvPr id="0" name=""/>
        <dsp:cNvSpPr/>
      </dsp:nvSpPr>
      <dsp:spPr>
        <a:xfrm>
          <a:off x="0" y="2928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0FC54-593D-4FE9-AFCD-C77EE53A4F01}">
      <dsp:nvSpPr>
        <dsp:cNvPr id="0" name=""/>
        <dsp:cNvSpPr/>
      </dsp:nvSpPr>
      <dsp:spPr>
        <a:xfrm>
          <a:off x="188670" y="143261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2F504-21FD-4710-AB54-6DD4AE8B1DEB}">
      <dsp:nvSpPr>
        <dsp:cNvPr id="0" name=""/>
        <dsp:cNvSpPr/>
      </dsp:nvSpPr>
      <dsp:spPr>
        <a:xfrm>
          <a:off x="599789" y="2928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>
              <a:solidFill>
                <a:schemeClr val="accent1">
                  <a:lumMod val="50000"/>
                </a:schemeClr>
              </a:solidFill>
            </a:rPr>
            <a:t>1</a:t>
          </a:r>
          <a:r>
            <a:rPr lang="zh-TW" sz="1900" kern="1200" dirty="0">
              <a:solidFill>
                <a:schemeClr val="accent1">
                  <a:lumMod val="50000"/>
                </a:schemeClr>
              </a:solidFill>
            </a:rPr>
            <a:t>。</a:t>
          </a:r>
          <a:r>
            <a:rPr lang="en-US" altLang="zh-TW" sz="1900" kern="1200" dirty="0">
              <a:solidFill>
                <a:schemeClr val="tx1">
                  <a:alpha val="60000"/>
                </a:schemeClr>
              </a:solidFill>
            </a:rPr>
            <a:t>Current statistics of influenza</a:t>
          </a:r>
          <a:endParaRPr lang="zh-TW" sz="1900" kern="1200" dirty="0">
            <a:solidFill>
              <a:schemeClr val="tx1">
                <a:alpha val="60000"/>
              </a:schemeClr>
            </a:solidFill>
          </a:endParaRPr>
        </a:p>
      </dsp:txBody>
      <dsp:txXfrm>
        <a:off x="599789" y="2928"/>
        <a:ext cx="4234207" cy="623705"/>
      </dsp:txXfrm>
    </dsp:sp>
    <dsp:sp modelId="{CD05AFB1-E184-456B-B0D2-9C36C4272D02}">
      <dsp:nvSpPr>
        <dsp:cNvPr id="0" name=""/>
        <dsp:cNvSpPr/>
      </dsp:nvSpPr>
      <dsp:spPr>
        <a:xfrm>
          <a:off x="0" y="782559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DC127-8DFD-4460-AE93-0411105DEB60}">
      <dsp:nvSpPr>
        <dsp:cNvPr id="0" name=""/>
        <dsp:cNvSpPr/>
      </dsp:nvSpPr>
      <dsp:spPr>
        <a:xfrm>
          <a:off x="188670" y="922893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1019B-6FF6-4E88-A622-AA77E19BE965}">
      <dsp:nvSpPr>
        <dsp:cNvPr id="0" name=""/>
        <dsp:cNvSpPr/>
      </dsp:nvSpPr>
      <dsp:spPr>
        <a:xfrm>
          <a:off x="599789" y="782559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 dirty="0">
              <a:solidFill>
                <a:schemeClr val="accent1">
                  <a:lumMod val="50000"/>
                </a:schemeClr>
              </a:solidFill>
            </a:rPr>
            <a:t>2。</a:t>
          </a:r>
          <a:r>
            <a:rPr lang="en-US" altLang="zh-TW" sz="1900" b="0" i="0" kern="1200" dirty="0">
              <a:solidFill>
                <a:schemeClr val="tx1">
                  <a:alpha val="60000"/>
                </a:schemeClr>
              </a:solidFill>
            </a:rPr>
            <a:t>Weapons that we have</a:t>
          </a:r>
          <a:endParaRPr lang="zh-TW" sz="1900" kern="1200" dirty="0">
            <a:solidFill>
              <a:schemeClr val="tx1">
                <a:alpha val="60000"/>
              </a:schemeClr>
            </a:solidFill>
          </a:endParaRPr>
        </a:p>
      </dsp:txBody>
      <dsp:txXfrm>
        <a:off x="599789" y="782559"/>
        <a:ext cx="4234207" cy="623705"/>
      </dsp:txXfrm>
    </dsp:sp>
    <dsp:sp modelId="{A8176E5D-B119-4234-91AB-EFE9C2CF80B7}">
      <dsp:nvSpPr>
        <dsp:cNvPr id="0" name=""/>
        <dsp:cNvSpPr/>
      </dsp:nvSpPr>
      <dsp:spPr>
        <a:xfrm>
          <a:off x="0" y="1562191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5AE0A-C466-4604-9C2E-87F8EA52DD0F}">
      <dsp:nvSpPr>
        <dsp:cNvPr id="0" name=""/>
        <dsp:cNvSpPr/>
      </dsp:nvSpPr>
      <dsp:spPr>
        <a:xfrm>
          <a:off x="188670" y="1702525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E0268-7557-41F6-A6CC-892DF11AAC18}">
      <dsp:nvSpPr>
        <dsp:cNvPr id="0" name=""/>
        <dsp:cNvSpPr/>
      </dsp:nvSpPr>
      <dsp:spPr>
        <a:xfrm>
          <a:off x="599789" y="1562191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>
              <a:solidFill>
                <a:schemeClr val="accent1">
                  <a:lumMod val="50000"/>
                </a:schemeClr>
              </a:solidFill>
            </a:rPr>
            <a:t>3</a:t>
          </a:r>
          <a:r>
            <a:rPr lang="zh-TW" altLang="en-US" sz="1900" kern="1200" dirty="0">
              <a:solidFill>
                <a:schemeClr val="accent1">
                  <a:lumMod val="50000"/>
                </a:schemeClr>
              </a:solidFill>
            </a:rPr>
            <a:t>。公費</a:t>
          </a:r>
          <a:r>
            <a:rPr lang="zh-TW" altLang="en-US" sz="1900" kern="1200" dirty="0">
              <a:solidFill>
                <a:schemeClr val="tx1">
                  <a:alpha val="60000"/>
                </a:schemeClr>
              </a:solidFill>
            </a:rPr>
            <a:t>付規範與擴大使用條件</a:t>
          </a:r>
        </a:p>
      </dsp:txBody>
      <dsp:txXfrm>
        <a:off x="599789" y="1562191"/>
        <a:ext cx="4234207" cy="623705"/>
      </dsp:txXfrm>
    </dsp:sp>
    <dsp:sp modelId="{A102E018-9C2C-4317-8572-9362E8FC1AF8}">
      <dsp:nvSpPr>
        <dsp:cNvPr id="0" name=""/>
        <dsp:cNvSpPr/>
      </dsp:nvSpPr>
      <dsp:spPr>
        <a:xfrm>
          <a:off x="0" y="2341822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3CF1D-5822-47BA-A6C2-AC7DC94D5A9C}">
      <dsp:nvSpPr>
        <dsp:cNvPr id="0" name=""/>
        <dsp:cNvSpPr/>
      </dsp:nvSpPr>
      <dsp:spPr>
        <a:xfrm>
          <a:off x="188670" y="2482156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634FC-081B-4BC5-BE4E-70E96448CBC7}">
      <dsp:nvSpPr>
        <dsp:cNvPr id="0" name=""/>
        <dsp:cNvSpPr/>
      </dsp:nvSpPr>
      <dsp:spPr>
        <a:xfrm>
          <a:off x="599789" y="2341822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 dirty="0">
              <a:solidFill>
                <a:schemeClr val="accent1">
                  <a:lumMod val="50000"/>
                </a:schemeClr>
              </a:solidFill>
            </a:rPr>
            <a:t>4。</a:t>
          </a:r>
          <a:r>
            <a:rPr lang="en-US" altLang="zh-TW" sz="1900" b="0" i="0" kern="1200" dirty="0">
              <a:solidFill>
                <a:schemeClr val="tx1">
                  <a:alpha val="60000"/>
                </a:schemeClr>
              </a:solidFill>
            </a:rPr>
            <a:t>Medications under investigation</a:t>
          </a:r>
          <a:endParaRPr lang="zh-TW" sz="1900" kern="1200" dirty="0">
            <a:solidFill>
              <a:schemeClr val="tx1">
                <a:alpha val="60000"/>
              </a:schemeClr>
            </a:solidFill>
          </a:endParaRPr>
        </a:p>
      </dsp:txBody>
      <dsp:txXfrm>
        <a:off x="599789" y="2341822"/>
        <a:ext cx="4234207" cy="623705"/>
      </dsp:txXfrm>
    </dsp:sp>
    <dsp:sp modelId="{E3FB0205-9E6F-404E-BB9F-D3662F49AF1C}">
      <dsp:nvSpPr>
        <dsp:cNvPr id="0" name=""/>
        <dsp:cNvSpPr/>
      </dsp:nvSpPr>
      <dsp:spPr>
        <a:xfrm>
          <a:off x="0" y="3121454"/>
          <a:ext cx="4954587" cy="623705"/>
        </a:xfrm>
        <a:prstGeom prst="rect">
          <a:avLst/>
        </a:prstGeom>
        <a:solidFill>
          <a:schemeClr val="accent1">
            <a:lumMod val="40000"/>
            <a:lumOff val="60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9F0BE-38ED-4AA0-BD0F-6AEA778C8DB9}">
      <dsp:nvSpPr>
        <dsp:cNvPr id="0" name=""/>
        <dsp:cNvSpPr/>
      </dsp:nvSpPr>
      <dsp:spPr>
        <a:xfrm>
          <a:off x="188670" y="3261788"/>
          <a:ext cx="343037" cy="343037"/>
        </a:xfrm>
        <a:prstGeom prst="rect">
          <a:avLst/>
        </a:prstGeom>
        <a:blipFill dpi="0" rotWithShape="1">
          <a:blip xmlns:r="http://schemas.openxmlformats.org/officeDocument/2006/relationships" r:embed="rId9">
            <a:alphaModFix amt="5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F5FA3-DAEB-4780-B272-E569966A52CF}">
      <dsp:nvSpPr>
        <dsp:cNvPr id="0" name=""/>
        <dsp:cNvSpPr/>
      </dsp:nvSpPr>
      <dsp:spPr>
        <a:xfrm>
          <a:off x="584715" y="3121454"/>
          <a:ext cx="4234207" cy="623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09" tIns="66009" rIns="66009" bIns="66009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 dirty="0">
              <a:solidFill>
                <a:schemeClr val="accent1">
                  <a:lumMod val="50000"/>
                </a:schemeClr>
              </a:solidFill>
            </a:rPr>
            <a:t>5。</a:t>
          </a:r>
          <a:r>
            <a:rPr lang="en-US" altLang="zh-TW" sz="1900" kern="1200" dirty="0">
              <a:solidFill>
                <a:schemeClr val="tx1">
                  <a:alpha val="60000"/>
                </a:schemeClr>
              </a:solidFill>
            </a:rPr>
            <a:t>Summary </a:t>
          </a:r>
          <a:endParaRPr lang="zh-TW" sz="1900" kern="1200" dirty="0">
            <a:solidFill>
              <a:schemeClr val="tx1">
                <a:alpha val="60000"/>
              </a:schemeClr>
            </a:solidFill>
          </a:endParaRPr>
        </a:p>
      </dsp:txBody>
      <dsp:txXfrm>
        <a:off x="584715" y="3121454"/>
        <a:ext cx="4234207" cy="623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圖示垂直實心清單"/>
  <dgm:desc val="用來顯示一系列，由上到下層級 1 或層級 1 跟層級 2 按圖形分組文字的視覺效果。適合用於圖示或較長描述的小圖片。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A626BF5A-A72B-40F7-A38C-7FCCDBA7BF0A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dirty="0"/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9E3B048B-0EBA-466F-928F-37073F3BFB70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TW" sz="1200"/>
            </a:lvl1pPr>
          </a:lstStyle>
          <a:p>
            <a:pPr rtl="0"/>
            <a:endParaRPr lang="zh-TW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TW" sz="1200"/>
            </a:lvl1pPr>
          </a:lstStyle>
          <a:p>
            <a:pPr rtl="0"/>
            <a:fld id="{1B757BF0-0594-42C8-AFF7-1A43B7BDAD4F}" type="datetime1">
              <a:rPr lang="zh-TW" altLang="en-US" noProof="0" smtClean="0"/>
              <a:t>2023/8/18</a:t>
            </a:fld>
            <a:endParaRPr lang="zh-TW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TW"/>
            </a:defPPr>
          </a:lstStyle>
          <a:p>
            <a:pPr rtl="0"/>
            <a:endParaRPr lang="zh-TW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zh-TW"/>
            </a:defPPr>
          </a:lstStyle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TW" sz="1200"/>
            </a:lvl1pPr>
          </a:lstStyle>
          <a:p>
            <a:pPr rtl="0"/>
            <a:endParaRPr lang="zh-TW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zh-TW" sz="1200"/>
            </a:lvl1pPr>
          </a:lstStyle>
          <a:p>
            <a:pPr rtl="0"/>
            <a:fld id="{4AED498D-6977-40EC-8E5E-7EB644D5E759}" type="slidenum">
              <a:rPr lang="zh-TW" noProof="0" smtClean="0"/>
              <a:t>‹#›</a:t>
            </a:fld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ea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4AED498D-6977-40EC-8E5E-7EB644D5E759}" type="slidenum">
              <a:rPr lang="zh-TW" smtClean="0"/>
              <a:t>1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81278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Oseltamivir: obesity</a:t>
            </a:r>
            <a:r>
              <a:rPr lang="zh-TW" altLang="en-US" dirty="0"/>
              <a:t>不用調整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AED498D-6977-40EC-8E5E-7EB644D5E759}" type="slidenum">
              <a:rPr lang="en-US" altLang="zh-TW" noProof="0" smtClean="0"/>
              <a:t>18</a:t>
            </a:fld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981210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On the other hand, the investigated dose of oseltamivir (150 mg q12h) which was recommended by WHO for severe illness (</a:t>
            </a:r>
            <a:r>
              <a:rPr lang="en-US" altLang="zh-TW" dirty="0" err="1"/>
              <a:t>Eyler</a:t>
            </a:r>
            <a:r>
              <a:rPr lang="en-US" altLang="zh-TW" dirty="0"/>
              <a:t> et al., 2012) is higher than the usual oseltamivir dose 75 mg q12h, therefore the recommended dose might need to be less than 75 mg q12h for non-critically ill patients.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According to the limited data, peramivir 600 mg q24h was suitable during CVVH or CVVHDF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AED498D-6977-40EC-8E5E-7EB644D5E759}" type="slidenum">
              <a:rPr lang="en-US" altLang="zh-TW" noProof="0" smtClean="0"/>
              <a:t>19</a:t>
            </a:fld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2215784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4AED498D-6977-40EC-8E5E-7EB644D5E759}" type="slidenum">
              <a:rPr lang="en-US" altLang="zh-TW" smtClean="0"/>
              <a:t>20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4752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4AED498D-6977-40EC-8E5E-7EB644D5E759}" type="slidenum">
              <a:rPr lang="en-US" altLang="zh-TW" smtClean="0"/>
              <a:t>22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977655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4AED498D-6977-40EC-8E5E-7EB644D5E759}" type="slidenum">
              <a:rPr lang="en-US" altLang="zh-TW" smtClean="0"/>
              <a:t>27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405182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4AED498D-6977-40EC-8E5E-7EB644D5E759}" type="slidenum">
              <a:rPr lang="en-US" altLang="zh-TW" smtClean="0"/>
              <a:t>30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87133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4AED498D-6977-40EC-8E5E-7EB644D5E759}" type="slidenum">
              <a:rPr lang="en-US" altLang="zh-TW" smtClean="0"/>
              <a:t>3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40691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4AED498D-6977-40EC-8E5E-7EB644D5E759}" type="slidenum">
              <a:rPr lang="en-US" altLang="zh-TW" smtClean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574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AED498D-6977-40EC-8E5E-7EB644D5E759}" type="slidenum">
              <a:rPr lang="en-US" altLang="zh-TW" noProof="0" smtClean="0"/>
              <a:t>5</a:t>
            </a:fld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1681051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AED498D-6977-40EC-8E5E-7EB644D5E759}" type="slidenum">
              <a:rPr lang="en-US" altLang="zh-TW" noProof="0" smtClean="0"/>
              <a:t>7</a:t>
            </a:fld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241305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en-US" altLang="zh-TW" sz="1050" dirty="0"/>
              <a:t>Tamiflu</a:t>
            </a:r>
            <a:r>
              <a:rPr lang="zh-TW" altLang="en-US" sz="1050" dirty="0"/>
              <a:t>圖片來源</a:t>
            </a:r>
            <a:r>
              <a:rPr lang="en-US" altLang="zh-TW" sz="1050" dirty="0"/>
              <a:t>: ROCHE: https://www.roche.com.tw/zh/products/products01/tamiflu.html</a:t>
            </a:r>
          </a:p>
          <a:p>
            <a:pPr rtl="0"/>
            <a:r>
              <a:rPr lang="en-US" altLang="zh-TW" dirty="0" err="1"/>
              <a:t>Eraflu</a:t>
            </a:r>
            <a:r>
              <a:rPr lang="zh-TW" altLang="en-US" dirty="0"/>
              <a:t>圖片來源</a:t>
            </a:r>
            <a:r>
              <a:rPr lang="en-US" altLang="zh-TW" dirty="0"/>
              <a:t>:</a:t>
            </a:r>
            <a:r>
              <a:rPr lang="zh-TW" altLang="en-US" dirty="0"/>
              <a:t> 永信藥品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https://www.ysp.com.tw/tw/magazine/1096</a:t>
            </a:r>
          </a:p>
          <a:p>
            <a:pPr rtl="0"/>
            <a:r>
              <a:rPr lang="en-US" altLang="zh-TW" dirty="0"/>
              <a:t>Relenza</a:t>
            </a:r>
            <a:r>
              <a:rPr lang="zh-TW" altLang="en-US" dirty="0"/>
              <a:t>圖片來源</a:t>
            </a:r>
            <a:r>
              <a:rPr lang="en-US" altLang="zh-TW" dirty="0"/>
              <a:t>:</a:t>
            </a:r>
            <a:r>
              <a:rPr lang="zh-TW" altLang="en-US" dirty="0"/>
              <a:t> 台灣</a:t>
            </a:r>
            <a:r>
              <a:rPr lang="en-US" altLang="zh-TW" dirty="0"/>
              <a:t>GSK: https://tw.gsk.com/zh-tw/products/prescription-medicines/relenza-rotadisks/</a:t>
            </a:r>
          </a:p>
          <a:p>
            <a:pPr rtl="0"/>
            <a:r>
              <a:rPr lang="en-US" altLang="zh-TW" dirty="0"/>
              <a:t>Peramivir, </a:t>
            </a:r>
            <a:r>
              <a:rPr lang="en-US" altLang="zh-TW" dirty="0" err="1"/>
              <a:t>Baloxavir</a:t>
            </a:r>
            <a:r>
              <a:rPr lang="zh-TW" altLang="en-US" dirty="0"/>
              <a:t>圖片來源</a:t>
            </a:r>
            <a:r>
              <a:rPr lang="en-US" altLang="zh-TW" dirty="0"/>
              <a:t>:</a:t>
            </a:r>
            <a:r>
              <a:rPr lang="zh-TW" altLang="en-US" dirty="0"/>
              <a:t> 台灣鹽野義</a:t>
            </a:r>
            <a:r>
              <a:rPr lang="en-US" altLang="zh-TW" dirty="0"/>
              <a:t>:</a:t>
            </a:r>
          </a:p>
          <a:p>
            <a:pPr rtl="0"/>
            <a:r>
              <a:rPr lang="en-US" altLang="zh-TW" dirty="0"/>
              <a:t>https://www.shionogi.com/tw/zh/products/yes/prescription/rapiacta.html</a:t>
            </a:r>
            <a:r>
              <a:rPr lang="zh-TW" altLang="en-US" dirty="0"/>
              <a:t> </a:t>
            </a:r>
            <a:r>
              <a:rPr lang="en-US" altLang="zh-TW" dirty="0"/>
              <a:t>https://www.shionogi.com/tw/zh/products/yes/prescription/xofluza.html</a:t>
            </a:r>
            <a:endParaRPr lang="zh-TW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4AED498D-6977-40EC-8E5E-7EB644D5E759}" type="slidenum">
              <a:rPr lang="en-US" altLang="zh-TW" smtClean="0"/>
              <a:t>8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53240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 dirty="0"/>
              <a:t>There is limited data on resistance but a recent US/Japan </a:t>
            </a:r>
            <a:r>
              <a:rPr lang="en-US" altLang="zh-TW" sz="1100" dirty="0" err="1"/>
              <a:t>randomised</a:t>
            </a:r>
            <a:r>
              <a:rPr lang="en-US" altLang="zh-TW" sz="1100" dirty="0"/>
              <a:t> controlled study of healthy adults/adolescents with influenza A and B treated with </a:t>
            </a:r>
            <a:r>
              <a:rPr lang="en-US" altLang="zh-TW" sz="1100" dirty="0" err="1"/>
              <a:t>baloxavir</a:t>
            </a:r>
            <a:r>
              <a:rPr lang="en-US" altLang="zh-TW" sz="1100" dirty="0"/>
              <a:t> </a:t>
            </a:r>
            <a:r>
              <a:rPr lang="en-US" altLang="zh-TW" sz="1100" dirty="0" err="1"/>
              <a:t>marboxil</a:t>
            </a:r>
            <a:r>
              <a:rPr lang="en-US" altLang="zh-TW" sz="1100" dirty="0"/>
              <a:t> found that 9.7% (36/370) developed a specific mutation (PA/I38X) 3–9 days after treatment and that the emergence of these PA/I38X variants was associated with higher viral loads, prolonged detection of virus and a longer duration of symptoms compared with </a:t>
            </a:r>
            <a:r>
              <a:rPr lang="en-US" altLang="zh-TW" sz="1100" dirty="0" err="1"/>
              <a:t>baloxavir</a:t>
            </a:r>
            <a:r>
              <a:rPr lang="en-US" altLang="zh-TW" sz="1100" dirty="0"/>
              <a:t> </a:t>
            </a:r>
            <a:r>
              <a:rPr lang="en-US" altLang="zh-TW" sz="1100" dirty="0" err="1"/>
              <a:t>marboxil</a:t>
            </a:r>
            <a:r>
              <a:rPr lang="en-US" altLang="zh-TW" sz="1100" dirty="0"/>
              <a:t> treated individuals who did not develop the PA/I38X mutation</a:t>
            </a:r>
            <a:endParaRPr lang="zh-TW" altLang="en-US" sz="11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AED498D-6977-40EC-8E5E-7EB644D5E759}" type="slidenum">
              <a:rPr lang="en-US" altLang="zh-TW" noProof="0" smtClean="0"/>
              <a:t>12</a:t>
            </a:fld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160469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The presence of resistant virus does not necessarily mean a more severe infection and/or worse outcome, particularly in immunocompetent adults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There is an increased risk of resistance in the immunocompromised (but resistance does occur in the immunocompetent) and young children (&lt; 5 years); this is primarily with influenza AH1N1 pdm09 but can occur less commonly with influenza A H3N2 and 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AED498D-6977-40EC-8E5E-7EB644D5E759}" type="slidenum">
              <a:rPr lang="en-US" altLang="zh-TW" noProof="0" smtClean="0"/>
              <a:t>15</a:t>
            </a:fld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318185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a. Pediatric dosages: For infants 2 </a:t>
            </a:r>
            <a:r>
              <a:rPr lang="en-US" altLang="zh-TW" dirty="0" err="1"/>
              <a:t>wk</a:t>
            </a:r>
            <a:r>
              <a:rPr lang="en-US" altLang="zh-TW" dirty="0"/>
              <a:t> to &lt;1 </a:t>
            </a:r>
            <a:r>
              <a:rPr lang="en-US" altLang="zh-TW" dirty="0" err="1"/>
              <a:t>yr</a:t>
            </a:r>
            <a:r>
              <a:rPr lang="en-US" altLang="zh-TW" dirty="0"/>
              <a:t> of age, dose is 3 mg/kg twice daily. For children ≥1 </a:t>
            </a:r>
            <a:r>
              <a:rPr lang="en-US" altLang="zh-TW" dirty="0" err="1"/>
              <a:t>yr</a:t>
            </a:r>
            <a:r>
              <a:rPr lang="en-US" altLang="zh-TW" dirty="0"/>
              <a:t> of age, doses are weight adjusted: 30 mg bid for &lt;15 kg, 45 mg bid for 16–23 kg, 60 mg bid for 24 40 kg, and 75 mg bid for &gt;40 kg; Not US Food and Drug Administration (FDA) approved currently for prophylaxis in children &lt;1 </a:t>
            </a:r>
            <a:r>
              <a:rPr lang="en-US" altLang="zh-TW" dirty="0" err="1"/>
              <a:t>yr</a:t>
            </a:r>
            <a:r>
              <a:rPr lang="en-US" altLang="zh-TW" dirty="0"/>
              <a:t> old or treatment in children &lt;2 </a:t>
            </a:r>
            <a:r>
              <a:rPr lang="en-US" altLang="zh-TW" dirty="0" err="1"/>
              <a:t>wk</a:t>
            </a:r>
            <a:r>
              <a:rPr lang="en-US" altLang="zh-TW" dirty="0"/>
              <a:t> old.</a:t>
            </a:r>
          </a:p>
          <a:p>
            <a:r>
              <a:rPr lang="en-US" altLang="zh-TW" dirty="0"/>
              <a:t>b. FDA approved at same dosage for treatment of children ≥7 yr. Prophylactic dose is 10 mg inhaled once daily for adults and children ≥5 </a:t>
            </a:r>
            <a:r>
              <a:rPr lang="en-US" altLang="zh-TW" dirty="0" err="1"/>
              <a:t>yr</a:t>
            </a:r>
            <a:r>
              <a:rPr lang="en-US" altLang="zh-TW" dirty="0"/>
              <a:t> old.</a:t>
            </a:r>
          </a:p>
          <a:p>
            <a:r>
              <a:rPr lang="en-US" altLang="zh-TW" dirty="0"/>
              <a:t>c. Adult dose and for children ≥10 </a:t>
            </a:r>
            <a:r>
              <a:rPr lang="en-US" altLang="zh-TW" dirty="0" err="1"/>
              <a:t>yr</a:t>
            </a:r>
            <a:r>
              <a:rPr lang="en-US" altLang="zh-TW" dirty="0"/>
              <a:t> old. Pediatric dose: 20 mg once for children &lt;10 </a:t>
            </a:r>
            <a:r>
              <a:rPr lang="en-US" altLang="zh-TW" dirty="0" err="1"/>
              <a:t>yr</a:t>
            </a:r>
            <a:r>
              <a:rPr lang="en-US" altLang="zh-TW" dirty="0"/>
              <a:t> of age.</a:t>
            </a:r>
          </a:p>
          <a:p>
            <a:r>
              <a:rPr lang="en-US" altLang="zh-TW" dirty="0"/>
              <a:t>d. Maximum recommended dosage for older adults (≥65 </a:t>
            </a:r>
            <a:r>
              <a:rPr lang="en-US" altLang="zh-TW" dirty="0" err="1"/>
              <a:t>yr</a:t>
            </a:r>
            <a:r>
              <a:rPr lang="en-US" altLang="zh-TW" dirty="0"/>
              <a:t> old) is 100 mg/d. Recommended pediatric dosage is 5 mg/kg/d up to a maximum of 150 mg/d in divided doses. For prophylaxis, the same daily dosage should be given for period of risk.</a:t>
            </a:r>
          </a:p>
          <a:p>
            <a:r>
              <a:rPr lang="en-US" altLang="zh-TW" dirty="0"/>
              <a:t>e. Pediatric dosage is 5 mg/kg up to a maximum of 150 mg/d in divided doses. Not approved by FDA for treatment in children &lt;13 </a:t>
            </a:r>
            <a:r>
              <a:rPr lang="en-US" altLang="zh-TW" dirty="0" err="1"/>
              <a:t>yr</a:t>
            </a:r>
            <a:r>
              <a:rPr lang="en-US" altLang="zh-TW" dirty="0"/>
              <a:t> old. For prophylaxis, same daily dosage should be given for period of risk.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AED498D-6977-40EC-8E5E-7EB644D5E759}" type="slidenum">
              <a:rPr lang="en-US" altLang="zh-TW" noProof="0" smtClean="0"/>
              <a:t>16</a:t>
            </a:fld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112823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lang="zh-TW"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lang="zh-TW" sz="2400" cap="all" spc="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lang="zh-TW" sz="2400"/>
            </a:lvl2pPr>
            <a:lvl3pPr marL="914400" indent="0" algn="ctr">
              <a:buNone/>
              <a:defRPr lang="zh-TW" sz="2400"/>
            </a:lvl3pPr>
            <a:lvl4pPr marL="1371600" indent="0" algn="ctr">
              <a:buNone/>
              <a:defRPr lang="zh-TW" sz="2000"/>
            </a:lvl4pPr>
            <a:lvl5pPr marL="1828800" indent="0" algn="ctr">
              <a:buNone/>
              <a:defRPr lang="zh-TW" sz="2000"/>
            </a:lvl5pPr>
            <a:lvl6pPr marL="2286000" indent="0" algn="ctr">
              <a:buNone/>
              <a:defRPr lang="zh-TW" sz="2000"/>
            </a:lvl6pPr>
            <a:lvl7pPr marL="2743200" indent="0" algn="ctr">
              <a:buNone/>
              <a:defRPr lang="zh-TW" sz="2000"/>
            </a:lvl7pPr>
            <a:lvl8pPr marL="3200400" indent="0" algn="ctr">
              <a:buNone/>
              <a:defRPr lang="zh-TW" sz="2000"/>
            </a:lvl8pPr>
            <a:lvl9pPr marL="3657600" indent="0" algn="ctr">
              <a:buNone/>
              <a:defRPr lang="zh-TW" sz="20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BEFF2135-C24A-4441-8F81-A19A5F3B7967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27150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140883D6-0BFF-4781-9868-7BF4B888ACF4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87294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D92C4CF0-BD34-45B4-94FF-59AD3A70A7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0165"/>
          </a:xfrm>
          <a:noFill/>
        </p:spPr>
        <p:txBody>
          <a:bodyPr lIns="0" tIns="792000" rtlCol="0" anchor="ctr" anchorCtr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4804496" y="0"/>
            <a:ext cx="7387504" cy="6446520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3466" y="488254"/>
            <a:ext cx="3517567" cy="1087974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lang="zh-TW" sz="3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03625" y="2038720"/>
            <a:ext cx="3517567" cy="3311706"/>
          </a:xfrm>
        </p:spPr>
        <p:txBody>
          <a:bodyPr lIns="91440" rIns="91440" rtlCol="0">
            <a:normAutofit/>
          </a:bodyPr>
          <a:lstStyle>
            <a:lvl1pPr marL="216000" indent="-216000">
              <a:spcAft>
                <a:spcPts val="0"/>
              </a:spcAft>
              <a:buFont typeface="Wingdings" panose="05000000000000000000" pitchFamily="2" charset="2"/>
              <a:buChar char="§"/>
              <a:defRPr lang="zh-TW" sz="1800">
                <a:solidFill>
                  <a:schemeClr val="tx1"/>
                </a:solidFill>
              </a:defRPr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2" name="日期版面配置區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250AEEA1-9013-425C-9AA3-649E5C625E0B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13" name="頁尾版面配置區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14" name="投影片編號版面配置區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FF66DD5E-2E55-4BFB-8214-2B5C5051F2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9113" y="1692275"/>
            <a:ext cx="6592887" cy="3190875"/>
          </a:xfrm>
          <a:solidFill>
            <a:schemeClr val="bg1">
              <a:lumMod val="85000"/>
              <a:alpha val="50000"/>
            </a:schemeClr>
          </a:solidFill>
        </p:spPr>
        <p:txBody>
          <a:bodyPr rtlCol="0" anchor="ctr" anchorCtr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76A38BEF-96DA-4CBE-8464-985906D9F5F1}"/>
              </a:ext>
            </a:extLst>
          </p:cNvPr>
          <p:cNvCxnSpPr>
            <a:cxnSpLocks/>
          </p:cNvCxnSpPr>
          <p:nvPr userDrawn="1"/>
        </p:nvCxnSpPr>
        <p:spPr>
          <a:xfrm>
            <a:off x="723686" y="1767848"/>
            <a:ext cx="3291840" cy="0"/>
          </a:xfrm>
          <a:prstGeom prst="line">
            <a:avLst/>
          </a:prstGeom>
          <a:ln w="15875"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9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3200" cy="6400800"/>
          </a:xfrm>
        </p:spPr>
        <p:txBody>
          <a:bodyPr rtlCol="0" anchor="ctr" anchorCtr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B957EED-32E8-4384-BFBB-06742F30A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6422" y="5034909"/>
            <a:ext cx="6835291" cy="817251"/>
          </a:xfrm>
          <a:solidFill>
            <a:srgbClr val="262626"/>
          </a:solidFill>
        </p:spPr>
        <p:txBody>
          <a:bodyPr lIns="396000" tIns="0" rtlCol="0" anchor="ctr" anchorCtr="0">
            <a:normAutofit/>
          </a:bodyPr>
          <a:lstStyle>
            <a:lvl1pPr>
              <a:defRPr lang="zh-TW"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>
              <a:defRPr lang="zh-TW">
                <a:solidFill>
                  <a:schemeClr val="bg1"/>
                </a:solidFill>
              </a:defRPr>
            </a:lvl2pPr>
            <a:lvl3pPr>
              <a:defRPr lang="zh-TW">
                <a:solidFill>
                  <a:schemeClr val="bg1"/>
                </a:solidFill>
              </a:defRPr>
            </a:lvl3pPr>
            <a:lvl4pPr>
              <a:defRPr lang="zh-TW">
                <a:solidFill>
                  <a:schemeClr val="bg1"/>
                </a:solidFill>
              </a:defRPr>
            </a:lvl4pPr>
          </a:lstStyle>
          <a:p>
            <a:pPr lvl="0" rtl="0"/>
            <a:r>
              <a:rPr lang="zh-TW"/>
              <a:t>副標題</a:t>
            </a:r>
            <a:endParaRPr lang="zh-TW" dirty="0"/>
          </a:p>
        </p:txBody>
      </p:sp>
      <p:sp>
        <p:nvSpPr>
          <p:cNvPr id="15" name="標題 14">
            <a:extLst>
              <a:ext uri="{FF2B5EF4-FFF2-40B4-BE49-F238E27FC236}">
                <a16:creationId xmlns:a16="http://schemas.microsoft.com/office/drawing/2014/main" id="{23EC876B-6AD7-452A-94C9-45B89DA7D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6143" y="3975295"/>
            <a:ext cx="6835858" cy="1089350"/>
          </a:xfrm>
          <a:custGeom>
            <a:avLst/>
            <a:gdLst>
              <a:gd name="connsiteX0" fmla="*/ 0 w 6906198"/>
              <a:gd name="connsiteY0" fmla="*/ 0 h 1089350"/>
              <a:gd name="connsiteX1" fmla="*/ 6906198 w 6906198"/>
              <a:gd name="connsiteY1" fmla="*/ 0 h 1089350"/>
              <a:gd name="connsiteX2" fmla="*/ 6906198 w 6906198"/>
              <a:gd name="connsiteY2" fmla="*/ 1089350 h 1089350"/>
              <a:gd name="connsiteX3" fmla="*/ 3805731 w 6906198"/>
              <a:gd name="connsiteY3" fmla="*/ 1089350 h 1089350"/>
              <a:gd name="connsiteX4" fmla="*/ 218470 w 6906198"/>
              <a:gd name="connsiteY4" fmla="*/ 1089350 h 1089350"/>
              <a:gd name="connsiteX5" fmla="*/ 0 w 6906198"/>
              <a:gd name="connsiteY5" fmla="*/ 1089350 h 10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6198" h="1089350">
                <a:moveTo>
                  <a:pt x="0" y="0"/>
                </a:moveTo>
                <a:lnTo>
                  <a:pt x="6906198" y="0"/>
                </a:lnTo>
                <a:lnTo>
                  <a:pt x="6906198" y="1089350"/>
                </a:lnTo>
                <a:lnTo>
                  <a:pt x="3805731" y="1089350"/>
                </a:lnTo>
                <a:lnTo>
                  <a:pt x="218470" y="1089350"/>
                </a:lnTo>
                <a:lnTo>
                  <a:pt x="0" y="108935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396000" tIns="252000" rtlCol="0" anchor="t" anchorCtr="0">
            <a:noAutofit/>
          </a:bodyPr>
          <a:lstStyle>
            <a:lvl1pPr>
              <a:lnSpc>
                <a:spcPct val="90000"/>
              </a:lnSpc>
              <a:defRPr lang="zh-TW" sz="36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zh-TW"/>
              <a:t>第一課摘要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7110AB5-E047-427B-9192-3F2FCCB479A8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8635" y="0"/>
            <a:ext cx="3998873" cy="5852160"/>
          </a:xfrm>
          <a:solidFill>
            <a:srgbClr val="262626"/>
          </a:solidFill>
        </p:spPr>
        <p:txBody>
          <a:bodyPr lIns="360000" tIns="46800" rIns="360000" rtlCol="0" anchor="ctr" anchorCtr="0">
            <a:normAutofit/>
          </a:bodyPr>
          <a:lstStyle>
            <a:lvl1pPr marL="0" indent="0">
              <a:buNone/>
              <a:defRPr lang="zh-TW" dirty="0">
                <a:solidFill>
                  <a:schemeClr val="bg1"/>
                </a:solidFill>
              </a:defRPr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12" name="日期版面配置區 5">
            <a:extLst>
              <a:ext uri="{FF2B5EF4-FFF2-40B4-BE49-F238E27FC236}">
                <a16:creationId xmlns:a16="http://schemas.microsoft.com/office/drawing/2014/main" id="{00A2BA60-500D-4BD0-8C7F-2936FDDD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EFB511EA-F866-4F5F-890B-838D69D8D31B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13" name="頁尾版面配置區 6">
            <a:extLst>
              <a:ext uri="{FF2B5EF4-FFF2-40B4-BE49-F238E27FC236}">
                <a16:creationId xmlns:a16="http://schemas.microsoft.com/office/drawing/2014/main" id="{371A0A82-5458-43A1-AD4C-A4FF7CD0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14" name="投影片編號版面配置區 7">
            <a:extLst>
              <a:ext uri="{FF2B5EF4-FFF2-40B4-BE49-F238E27FC236}">
                <a16:creationId xmlns:a16="http://schemas.microsoft.com/office/drawing/2014/main" id="{2ABD9582-0263-41AF-B003-2E74894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9941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lang="zh-TW"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lang="zh-TW" sz="18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zh-TW"/>
            </a:lvl1pPr>
          </a:lstStyle>
          <a:p>
            <a:pPr rtl="0"/>
            <a:fld id="{4E7E525B-45A8-4A78-90D6-7D1A82684CFB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defPPr>
              <a:defRPr lang="zh-TW"/>
            </a:defPPr>
          </a:lstStyle>
          <a:p>
            <a:pPr algn="l" rtl="0"/>
            <a:r>
              <a:rPr lang="zh-TW"/>
              <a:t>教授課程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19231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lang="zh-TW"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lang="zh-TW" sz="2400" cap="all" spc="200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 userDrawn="1"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727C8434-8825-4AEE-8F39-E743307683A1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083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A45B768F-E8E0-417E-B3CB-031BAD7EC949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0816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三個內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5662109B-3FC9-42CA-AC7E-F3FC79643A96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2" name="圖片版面配置區 5">
            <a:extLst>
              <a:ext uri="{FF2B5EF4-FFF2-40B4-BE49-F238E27FC236}">
                <a16:creationId xmlns:a16="http://schemas.microsoft.com/office/drawing/2014/main" id="{7BF857FE-9EDF-40AC-A282-858EC0C2C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rtlCol="0" anchor="ctr" anchorCtr="0">
            <a:normAutofit/>
          </a:bodyPr>
          <a:lstStyle>
            <a:lvl1pPr algn="ctr">
              <a:defRPr lang="zh-TW"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3" name="標題 7">
            <a:extLst>
              <a:ext uri="{FF2B5EF4-FFF2-40B4-BE49-F238E27FC236}">
                <a16:creationId xmlns:a16="http://schemas.microsoft.com/office/drawing/2014/main" id="{8BBD3378-DD0B-4070-88AA-07DEEA1B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720000" tIns="108000" rtlCol="0" anchor="ctr" anchorCtr="0">
            <a:normAutofit/>
          </a:bodyPr>
          <a:lstStyle>
            <a:lvl1pPr>
              <a:defRPr lang="zh-TW"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14" name="內容預留位置 2">
            <a:extLst>
              <a:ext uri="{FF2B5EF4-FFF2-40B4-BE49-F238E27FC236}">
                <a16:creationId xmlns:a16="http://schemas.microsoft.com/office/drawing/2014/main" id="{B8349DBD-05C9-497A-BAB7-08CE307F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4355" y="1812759"/>
            <a:ext cx="4954159" cy="3748193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15" name="內容預留位置 3">
            <a:extLst>
              <a:ext uri="{FF2B5EF4-FFF2-40B4-BE49-F238E27FC236}">
                <a16:creationId xmlns:a16="http://schemas.microsoft.com/office/drawing/2014/main" id="{2F227ADD-898B-46CB-92A8-AC4962D20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9901" y="1812759"/>
            <a:ext cx="4954159" cy="3748194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8B0AF26B-41C3-4BBB-A8E9-8EAB965C6D7A}"/>
              </a:ext>
            </a:extLst>
          </p:cNvPr>
          <p:cNvCxnSpPr/>
          <p:nvPr userDrawn="1"/>
        </p:nvCxnSpPr>
        <p:spPr>
          <a:xfrm>
            <a:off x="-600" y="1283417"/>
            <a:ext cx="12193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78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含内容的圖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FD5EB974-95AE-4760-9CFA-276A9AC0DD5B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12" name="圖片版面配置區 5">
            <a:extLst>
              <a:ext uri="{FF2B5EF4-FFF2-40B4-BE49-F238E27FC236}">
                <a16:creationId xmlns:a16="http://schemas.microsoft.com/office/drawing/2014/main" id="{7BF857FE-9EDF-40AC-A282-858EC0C2C6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08000"/>
          </a:xfrm>
        </p:spPr>
        <p:txBody>
          <a:bodyPr rtlCol="0" anchor="ctr" anchorCtr="0">
            <a:normAutofit/>
          </a:bodyPr>
          <a:lstStyle>
            <a:lvl1pPr algn="ctr">
              <a:defRPr lang="zh-TW"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13" name="標題 7">
            <a:extLst>
              <a:ext uri="{FF2B5EF4-FFF2-40B4-BE49-F238E27FC236}">
                <a16:creationId xmlns:a16="http://schemas.microsoft.com/office/drawing/2014/main" id="{8BBD3378-DD0B-4070-88AA-07DEEA1B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537"/>
          </a:xfr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lIns="684000" tIns="108000" rtlCol="0" anchor="ctr" anchorCtr="0">
            <a:normAutofit/>
          </a:bodyPr>
          <a:lstStyle>
            <a:lvl1pPr>
              <a:defRPr lang="zh-TW"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14" name="內容預留位置 2">
            <a:extLst>
              <a:ext uri="{FF2B5EF4-FFF2-40B4-BE49-F238E27FC236}">
                <a16:creationId xmlns:a16="http://schemas.microsoft.com/office/drawing/2014/main" id="{B8349DBD-05C9-497A-BAB7-08CE307FB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81" y="1812759"/>
            <a:ext cx="10905457" cy="4088418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cxnSp>
        <p:nvCxnSpPr>
          <p:cNvPr id="16" name="直線接點​​(S) 15">
            <a:extLst>
              <a:ext uri="{FF2B5EF4-FFF2-40B4-BE49-F238E27FC236}">
                <a16:creationId xmlns:a16="http://schemas.microsoft.com/office/drawing/2014/main" id="{8B0AF26B-41C3-4BBB-A8E9-8EAB965C6D7A}"/>
              </a:ext>
            </a:extLst>
          </p:cNvPr>
          <p:cNvCxnSpPr/>
          <p:nvPr userDrawn="1"/>
        </p:nvCxnSpPr>
        <p:spPr>
          <a:xfrm>
            <a:off x="-600" y="1283417"/>
            <a:ext cx="12193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32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5">
            <a:extLst>
              <a:ext uri="{FF2B5EF4-FFF2-40B4-BE49-F238E27FC236}">
                <a16:creationId xmlns:a16="http://schemas.microsoft.com/office/drawing/2014/main" id="{EC21F8EC-6CCD-434E-925E-0A9FF574DA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7362"/>
            <a:ext cx="12192000" cy="4493433"/>
          </a:xfrm>
        </p:spPr>
        <p:txBody>
          <a:bodyPr rtlCol="0" anchor="ctr" anchorCtr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097280" y="230332"/>
            <a:ext cx="10058400" cy="1450757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97280" y="2464540"/>
            <a:ext cx="10058400" cy="3748194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4B686FD1-99BF-4339-AD0A-EE6A8196945B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  <p:cxnSp>
        <p:nvCxnSpPr>
          <p:cNvPr id="5" name="直線接點​​(S) 4">
            <a:extLst>
              <a:ext uri="{FF2B5EF4-FFF2-40B4-BE49-F238E27FC236}">
                <a16:creationId xmlns:a16="http://schemas.microsoft.com/office/drawing/2014/main" id="{18DEBF4F-95EE-485E-BCD1-56682C51B641}"/>
              </a:ext>
            </a:extLst>
          </p:cNvPr>
          <p:cNvCxnSpPr/>
          <p:nvPr userDrawn="1"/>
        </p:nvCxnSpPr>
        <p:spPr>
          <a:xfrm>
            <a:off x="0" y="1900553"/>
            <a:ext cx="12192000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31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1E4BBC25-20B0-4202-813B-BB2705940E51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  <p:sp>
        <p:nvSpPr>
          <p:cNvPr id="6" name="圖片版面配置區 5">
            <a:extLst>
              <a:ext uri="{FF2B5EF4-FFF2-40B4-BE49-F238E27FC236}">
                <a16:creationId xmlns:a16="http://schemas.microsoft.com/office/drawing/2014/main" id="{C85C68E9-6B5E-46D9-AAB7-BE93B1378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07362"/>
            <a:ext cx="12192000" cy="4493433"/>
          </a:xfrm>
        </p:spPr>
        <p:txBody>
          <a:bodyPr rtlCol="0" anchor="ctr" anchorCtr="0"/>
          <a:lstStyle>
            <a:lvl1pPr algn="ctr">
              <a:defRPr lang="zh-TW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7" name="標題 7">
            <a:extLst>
              <a:ext uri="{FF2B5EF4-FFF2-40B4-BE49-F238E27FC236}">
                <a16:creationId xmlns:a16="http://schemas.microsoft.com/office/drawing/2014/main" id="{7DEE74D2-9B60-4DE8-9A31-91D3CBA8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30332"/>
            <a:ext cx="10058400" cy="1450757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390A09A4-2667-45F1-9F4E-37A50F1F5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0347" y="2346008"/>
            <a:ext cx="10058400" cy="3748194"/>
          </a:xfrm>
        </p:spPr>
        <p:txBody>
          <a:bodyPr numCol="2" spcCol="540000" rtlCol="0">
            <a:normAutofit/>
          </a:bodyPr>
          <a:lstStyle>
            <a:lvl1pPr>
              <a:defRPr lang="zh-TW" sz="1600"/>
            </a:lvl1pPr>
            <a:lvl2pPr>
              <a:defRPr lang="zh-TW" sz="1600"/>
            </a:lvl2pPr>
            <a:lvl3pPr>
              <a:defRPr lang="zh-TW" sz="1600"/>
            </a:lvl3pPr>
            <a:lvl4pPr>
              <a:defRPr lang="zh-TW" sz="1600"/>
            </a:lvl4pPr>
            <a:lvl5pPr>
              <a:defRPr lang="zh-TW" sz="160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cxnSp>
        <p:nvCxnSpPr>
          <p:cNvPr id="9" name="直線接點​​(S) 8">
            <a:extLst>
              <a:ext uri="{FF2B5EF4-FFF2-40B4-BE49-F238E27FC236}">
                <a16:creationId xmlns:a16="http://schemas.microsoft.com/office/drawing/2014/main" id="{CA14E254-0C82-4865-9922-29444D17B571}"/>
              </a:ext>
            </a:extLst>
          </p:cNvPr>
          <p:cNvCxnSpPr/>
          <p:nvPr userDrawn="1"/>
        </p:nvCxnSpPr>
        <p:spPr>
          <a:xfrm>
            <a:off x="0" y="1900553"/>
            <a:ext cx="12192000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06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lang="zh-TW"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lang="zh-TW"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defPPr>
              <a:defRPr lang="zh-TW"/>
            </a:def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8D73E5BA-E5AA-48E3-B822-493325253204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11" name="頁尾版面配置區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92184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6" name="日期版面配置區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C6BF56A7-1F35-42D4-B93A-270C9A4B23EF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zh-TW" smtClean="0"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62017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/>
              <a:t>按一下以編輯母片標題樣式</a:t>
            </a:r>
            <a:endParaRPr lang="zh-TW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defPPr>
              <a:defRPr lang="zh-TW"/>
            </a:def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900">
                <a:solidFill>
                  <a:srgbClr val="FFFFFF"/>
                </a:solidFill>
              </a:defRPr>
            </a:lvl1pPr>
          </a:lstStyle>
          <a:p>
            <a:pPr rtl="0"/>
            <a:fld id="{C6CADDFD-CCEF-45B3-BE99-99ABB47E1A75}" type="datetime1">
              <a:rPr lang="zh-TW" altLang="en-US" smtClean="0"/>
              <a:t>2023/8/18</a:t>
            </a:fld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64305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TW" sz="9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930596" y="6446838"/>
            <a:ext cx="617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TW"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zh-TW" smtClean="0"/>
              <a:pPr/>
              <a:t>‹#›</a:t>
            </a:fld>
            <a:endParaRPr lang="zh-TW" dirty="0"/>
          </a:p>
        </p:txBody>
      </p:sp>
      <p:cxnSp>
        <p:nvCxnSpPr>
          <p:cNvPr id="10" name="直線接點​​(S)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4" r:id="rId2"/>
    <p:sldLayoutId id="2147483728" r:id="rId3"/>
    <p:sldLayoutId id="2147483740" r:id="rId4"/>
    <p:sldLayoutId id="2147483741" r:id="rId5"/>
    <p:sldLayoutId id="2147483735" r:id="rId6"/>
    <p:sldLayoutId id="2147483738" r:id="rId7"/>
    <p:sldLayoutId id="2147483730" r:id="rId8"/>
    <p:sldLayoutId id="2147483731" r:id="rId9"/>
    <p:sldLayoutId id="2147483732" r:id="rId10"/>
    <p:sldLayoutId id="2147483736" r:id="rId11"/>
    <p:sldLayoutId id="2147483737" r:id="rId12"/>
    <p:sldLayoutId id="214748373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 spc="-50" baseline="0">
          <a:solidFill>
            <a:schemeClr val="tx1">
              <a:lumMod val="75000"/>
              <a:lumOff val="25000"/>
            </a:schemeClr>
          </a:solidFill>
          <a:latin typeface="+mj-ea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lang="zh-TW" sz="20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lang="zh-TW" sz="18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lang="zh-TW" sz="1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lang="zh-TW" sz="1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lang="zh-TW" sz="1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lang="zh-TW" sz="1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lang="zh-TW" sz="1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lang="zh-TW" sz="1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lang="zh-TW" sz="1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idsroc.org.tw/magazine/health_info.asp?peo_type=1&amp;id=25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idsroc.org.tw/magazine/health_info.asp?peo_type=1&amp;id=25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sroc.org.tw/magazine/health_info.asp?peo_type=1&amp;id=2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sroc.org.tw/magazine/health_info.asp?peo_type=1&amp;id=2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sroc.org.tw/magazine/health_info.asp?peo_type=1&amp;id=2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idsroc.org.tw/magazine/health_info.asp?peo_type=1&amp;id=25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Cross Volunteers- Boston, MA">
            <a:extLst>
              <a:ext uri="{FF2B5EF4-FFF2-40B4-BE49-F238E27FC236}">
                <a16:creationId xmlns:a16="http://schemas.microsoft.com/office/drawing/2014/main" id="{9485BDCC-D482-C7EE-AB5E-1BB32857B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" b="17248"/>
          <a:stretch/>
        </p:blipFill>
        <p:spPr bwMode="auto">
          <a:xfrm>
            <a:off x="20" y="10"/>
            <a:ext cx="12193180" cy="64007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7AE7D86-19E1-66F2-712A-B0D006E5811E}"/>
              </a:ext>
            </a:extLst>
          </p:cNvPr>
          <p:cNvSpPr txBox="1"/>
          <p:nvPr/>
        </p:nvSpPr>
        <p:spPr>
          <a:xfrm>
            <a:off x="5356422" y="5034909"/>
            <a:ext cx="6835291" cy="817251"/>
          </a:xfrm>
          <a:prstGeom prst="rect">
            <a:avLst/>
          </a:prstGeom>
          <a:solidFill>
            <a:srgbClr val="262626"/>
          </a:solidFill>
        </p:spPr>
        <p:txBody>
          <a:bodyPr rtlCol="0" anchor="ctr">
            <a:normAutofit/>
          </a:bodyPr>
          <a:lstStyle/>
          <a:p>
            <a:pPr>
              <a:spcAft>
                <a:spcPts val="600"/>
              </a:spcAft>
              <a:buChar char=" "/>
            </a:pPr>
            <a:r>
              <a:rPr lang="en-US" altLang="zh-TW" sz="2400">
                <a:solidFill>
                  <a:schemeClr val="accent1">
                    <a:lumMod val="40000"/>
                    <a:lumOff val="60000"/>
                  </a:schemeClr>
                </a:solidFill>
              </a:rPr>
              <a:t>2023/08/19</a:t>
            </a:r>
            <a:endParaRPr lang="zh-TW" altLang="en-US" sz="24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B512D56-3115-4658-A559-1918ADBF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143" y="3975295"/>
            <a:ext cx="6835858" cy="1089350"/>
          </a:xfrm>
        </p:spPr>
        <p:txBody>
          <a:bodyPr wrap="square" rtlCol="0" anchor="t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/>
              <a:t>流感藥物治療與抗藥性</a:t>
            </a:r>
            <a:endParaRPr lang="zh-TW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48BE92-E817-4C9A-B197-64FAE3ED7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635" y="0"/>
            <a:ext cx="3998873" cy="5852160"/>
          </a:xfrm>
        </p:spPr>
        <p:txBody>
          <a:bodyPr rtlCol="0" anchor="ctr">
            <a:normAutofit/>
          </a:bodyPr>
          <a:lstStyle>
            <a:defPPr>
              <a:defRPr lang="zh-TW"/>
            </a:defPPr>
          </a:lstStyle>
          <a:p>
            <a:pPr rtl="0"/>
            <a:r>
              <a:rPr lang="zh-TW" altLang="en-US"/>
              <a:t>中國醫藥大學附設醫院</a:t>
            </a:r>
            <a:endParaRPr lang="en-US" altLang="zh-TW"/>
          </a:p>
          <a:p>
            <a:pPr rtl="0"/>
            <a:r>
              <a:rPr lang="zh-TW" altLang="en-US"/>
              <a:t>陳智皓</a:t>
            </a:r>
            <a:endParaRPr lang="zh-TW"/>
          </a:p>
        </p:txBody>
      </p:sp>
      <p:sp>
        <p:nvSpPr>
          <p:cNvPr id="1033" name="Footer Placeholder 5">
            <a:extLst>
              <a:ext uri="{FF2B5EF4-FFF2-40B4-BE49-F238E27FC236}">
                <a16:creationId xmlns:a16="http://schemas.microsoft.com/office/drawing/2014/main" id="{99256EBF-C6BE-2033-0558-9537D9FC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263" y="6446838"/>
            <a:ext cx="1050865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US" altLang="zh-TW" dirty="0"/>
              <a:t>US CDC: Influenza(Flu) -1918 Historical Image Gallery. Available at:  https://www.cdc.gov/flu/pandemic-resources/1918-commemoration/historical-images.htm</a:t>
            </a:r>
            <a:endParaRPr lang="zh-TW" dirty="0"/>
          </a:p>
        </p:txBody>
      </p:sp>
      <p:sp>
        <p:nvSpPr>
          <p:cNvPr id="1035" name="Slide Number Placeholder 6">
            <a:extLst>
              <a:ext uri="{FF2B5EF4-FFF2-40B4-BE49-F238E27FC236}">
                <a16:creationId xmlns:a16="http://schemas.microsoft.com/office/drawing/2014/main" id="{01DABE28-9261-894F-8ACC-4578A454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altLang="zh-TW" smtClean="0"/>
              <a:pPr rtl="0">
                <a:spcAft>
                  <a:spcPts val="600"/>
                </a:spcAft>
              </a:pPr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4068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F4297D4-0151-85C1-00BA-D7F8855A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10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E27C3DD-D6E4-C272-2C09-BBAF5869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Zanamivir</a:t>
            </a:r>
            <a:endParaRPr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7757D819-431A-A15E-C817-3E17F1E9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285" y="1507552"/>
            <a:ext cx="10905457" cy="46046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藥理機轉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NAIs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適用對象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5 </a:t>
            </a:r>
            <a:r>
              <a:rPr lang="zh-TW" altLang="en-US" dirty="0"/>
              <a:t>歲及以上之兒童與成年人之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型</a:t>
            </a:r>
            <a:r>
              <a:rPr lang="en-US" altLang="zh-TW" sz="2800" b="1" dirty="0"/>
              <a:t>/B</a:t>
            </a:r>
            <a:r>
              <a:rPr lang="zh-TW" altLang="en-US" sz="2800" b="1" dirty="0"/>
              <a:t>型流感治療與預防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製作劑型</a:t>
            </a:r>
            <a:r>
              <a:rPr lang="en-US" altLang="zh-TW" dirty="0"/>
              <a:t>:</a:t>
            </a:r>
            <a:r>
              <a:rPr lang="zh-TW" altLang="en-US" dirty="0"/>
              <a:t> 吸入粉末劑型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抗藥性問題</a:t>
            </a:r>
            <a:r>
              <a:rPr lang="en-US" altLang="zh-TW" dirty="0"/>
              <a:t>: influenza A &amp; B </a:t>
            </a:r>
            <a:r>
              <a:rPr lang="en-US" altLang="zh-TW" sz="2800" b="1" u="sng" dirty="0"/>
              <a:t>all &lt; 1%</a:t>
            </a:r>
            <a:endParaRPr lang="en-US" altLang="zh-TW" sz="2600" b="1" u="sng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注意事項</a:t>
            </a:r>
            <a:r>
              <a:rPr lang="en-US" altLang="zh-TW" dirty="0"/>
              <a:t>: </a:t>
            </a:r>
            <a:r>
              <a:rPr lang="zh-TW" altLang="en-US" sz="2800" b="1" dirty="0"/>
              <a:t>不建議用於以下病患</a:t>
            </a:r>
            <a:endParaRPr lang="en-US" altLang="zh-TW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流感肺炎需住院治療者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免疫不全病人流感快篩檢驗陽性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預期無法配合正確使用吸入型者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預期吸入粉末型藥物後可能會出現支氣管痙攣者（如</a:t>
            </a:r>
            <a:r>
              <a:rPr lang="en-US" altLang="zh-TW" dirty="0"/>
              <a:t>COPD </a:t>
            </a:r>
            <a:r>
              <a:rPr lang="zh-TW" altLang="en-US" dirty="0"/>
              <a:t>及氣喘病人）</a:t>
            </a:r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EA008D77-A219-D203-1D0A-F864BA53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10573228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台灣感染症醫學會</a:t>
            </a:r>
            <a:r>
              <a:rPr lang="en-US" altLang="zh-TW" dirty="0"/>
              <a:t>: </a:t>
            </a:r>
            <a:r>
              <a:rPr lang="zh-TW" altLang="en-US" dirty="0"/>
              <a:t>抗流感病毒藥物使用建議（</a:t>
            </a:r>
            <a:r>
              <a:rPr lang="en-US" altLang="zh-TW" dirty="0"/>
              <a:t>2021</a:t>
            </a:r>
            <a:r>
              <a:rPr lang="zh-TW" altLang="en-US" dirty="0"/>
              <a:t>年修訂版）</a:t>
            </a:r>
            <a:r>
              <a:rPr lang="en-US" altLang="zh-TW" dirty="0"/>
              <a:t>. available at: </a:t>
            </a:r>
            <a:r>
              <a:rPr lang="en-US" altLang="zh-TW" dirty="0">
                <a:hlinkClick r:id="rId2"/>
              </a:rPr>
              <a:t>http://www.idsroc.org.tw/magazine/health_info.asp?peo_type=1&amp;id=25</a:t>
            </a:r>
            <a:endParaRPr lang="en-US" altLang="zh-TW" dirty="0"/>
          </a:p>
          <a:p>
            <a:pPr rtl="0"/>
            <a:r>
              <a:rPr lang="en-US" altLang="zh-TW" dirty="0"/>
              <a:t>Mandell, Douglas, and Bennett's Principles and Practice of Infectious Diseases, 45, 560-576.e7</a:t>
            </a:r>
            <a:endParaRPr lang="zh-TW" dirty="0"/>
          </a:p>
        </p:txBody>
      </p:sp>
      <p:pic>
        <p:nvPicPr>
          <p:cNvPr id="6" name="Picture 2" descr="XX的全尺寸圖片 'Antiviral Drugs for Influenza and Other Respiratory Virus Infections'">
            <a:extLst>
              <a:ext uri="{FF2B5EF4-FFF2-40B4-BE49-F238E27FC236}">
                <a16:creationId xmlns:a16="http://schemas.microsoft.com/office/drawing/2014/main" id="{3FBE0396-8594-F534-A343-E800A5ED8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6" t="4513" r="12951" b="48376"/>
          <a:stretch/>
        </p:blipFill>
        <p:spPr bwMode="auto">
          <a:xfrm>
            <a:off x="8371588" y="1422400"/>
            <a:ext cx="3705265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1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F4297D4-0151-85C1-00BA-D7F8855A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11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E27C3DD-D6E4-C272-2C09-BBAF5869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Peramivir</a:t>
            </a:r>
            <a:endParaRPr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7757D819-431A-A15E-C817-3E17F1E9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285" y="1507551"/>
            <a:ext cx="7747061" cy="487652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藥理機轉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NAIs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適用對象</a:t>
            </a:r>
            <a:r>
              <a:rPr lang="en-US" altLang="zh-TW" dirty="0"/>
              <a:t>: </a:t>
            </a:r>
            <a:r>
              <a:rPr lang="zh-TW" altLang="en-US" dirty="0"/>
              <a:t>成人及兒童之</a:t>
            </a:r>
            <a:r>
              <a:rPr lang="en-US" altLang="zh-TW" sz="3100" b="1" dirty="0"/>
              <a:t>A</a:t>
            </a:r>
            <a:r>
              <a:rPr lang="zh-TW" altLang="en-US" sz="3100" b="1" dirty="0"/>
              <a:t>型</a:t>
            </a:r>
            <a:r>
              <a:rPr lang="en-US" altLang="zh-TW" sz="3100" b="1" dirty="0"/>
              <a:t>/B</a:t>
            </a:r>
            <a:r>
              <a:rPr lang="zh-TW" altLang="en-US" sz="3100" b="1" dirty="0"/>
              <a:t>型流感治療</a:t>
            </a:r>
            <a:endParaRPr lang="en-US" altLang="zh-TW" sz="3100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100" b="1" dirty="0">
                <a:sym typeface="Wingdings" panose="05000000000000000000" pitchFamily="2" charset="2"/>
              </a:rPr>
              <a:t>因昏迷等原因致無法口服克流感</a:t>
            </a:r>
            <a:r>
              <a:rPr lang="en-US" altLang="zh-TW" sz="3100" b="1" dirty="0">
                <a:sym typeface="Wingdings" panose="05000000000000000000" pitchFamily="2" charset="2"/>
              </a:rPr>
              <a:t>/</a:t>
            </a:r>
            <a:r>
              <a:rPr lang="zh-TW" altLang="en-US" sz="3100" b="1" dirty="0">
                <a:sym typeface="Wingdings" panose="05000000000000000000" pitchFamily="2" charset="2"/>
              </a:rPr>
              <a:t>吸入瑞樂沙，可考慮使用</a:t>
            </a:r>
            <a:endParaRPr lang="en-US" altLang="zh-TW" sz="3100" b="1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100" b="1" dirty="0"/>
              <a:t>可作為懷疑或確定受</a:t>
            </a:r>
            <a:r>
              <a:rPr lang="en-US" altLang="zh-TW" sz="3100" b="1" dirty="0"/>
              <a:t>oseltamivir </a:t>
            </a:r>
            <a:r>
              <a:rPr lang="zh-TW" altLang="en-US" sz="3100" b="1" dirty="0"/>
              <a:t>抗藥性流感病毒株感染之替代藥物</a:t>
            </a:r>
            <a:endParaRPr lang="en-US" altLang="zh-TW" sz="3100" b="1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製作劑型</a:t>
            </a:r>
            <a:r>
              <a:rPr lang="en-US" altLang="zh-TW" dirty="0"/>
              <a:t>: </a:t>
            </a:r>
            <a:r>
              <a:rPr lang="zh-TW" altLang="en-US" dirty="0"/>
              <a:t>靜脈注射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抗藥性問題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Oseltamivir </a:t>
            </a:r>
            <a:r>
              <a:rPr lang="zh-TW" altLang="en-US" dirty="0"/>
              <a:t>抗藥病毒株對</a:t>
            </a:r>
            <a:r>
              <a:rPr lang="en-US" altLang="zh-TW" dirty="0"/>
              <a:t>peramivir </a:t>
            </a:r>
            <a:r>
              <a:rPr lang="zh-TW" altLang="en-US" dirty="0"/>
              <a:t>感受性亦降低</a:t>
            </a:r>
            <a:r>
              <a:rPr lang="en-US" altLang="zh-TW" dirty="0"/>
              <a:t>, </a:t>
            </a:r>
            <a:r>
              <a:rPr lang="zh-TW" altLang="en-US" dirty="0"/>
              <a:t>但不影響治療結果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就先前的研究來說</a:t>
            </a:r>
            <a:r>
              <a:rPr lang="en-US" altLang="zh-TW" dirty="0"/>
              <a:t>, </a:t>
            </a:r>
            <a:r>
              <a:rPr lang="zh-TW" altLang="en-US" sz="2600" b="1" u="sng" dirty="0"/>
              <a:t>整體抗藥性非常低</a:t>
            </a:r>
            <a:endParaRPr lang="zh-TW" altLang="en-US" b="1" u="sng" dirty="0"/>
          </a:p>
        </p:txBody>
      </p:sp>
      <p:sp>
        <p:nvSpPr>
          <p:cNvPr id="6" name="頁尾版面配置區 1">
            <a:extLst>
              <a:ext uri="{FF2B5EF4-FFF2-40B4-BE49-F238E27FC236}">
                <a16:creationId xmlns:a16="http://schemas.microsoft.com/office/drawing/2014/main" id="{3754B824-D733-98AC-86D6-5C3053F8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10573228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台灣感染症醫學會</a:t>
            </a:r>
            <a:r>
              <a:rPr lang="en-US" altLang="zh-TW" dirty="0"/>
              <a:t>: </a:t>
            </a:r>
            <a:r>
              <a:rPr lang="zh-TW" altLang="en-US" dirty="0"/>
              <a:t>抗流感病毒藥物使用建議（</a:t>
            </a:r>
            <a:r>
              <a:rPr lang="en-US" altLang="zh-TW" dirty="0"/>
              <a:t>2021</a:t>
            </a:r>
            <a:r>
              <a:rPr lang="zh-TW" altLang="en-US" dirty="0"/>
              <a:t>年修訂版）</a:t>
            </a:r>
            <a:r>
              <a:rPr lang="en-US" altLang="zh-TW" dirty="0"/>
              <a:t>. available at: </a:t>
            </a:r>
            <a:r>
              <a:rPr lang="en-US" altLang="zh-TW" dirty="0">
                <a:hlinkClick r:id="rId2"/>
              </a:rPr>
              <a:t>http://www.idsroc.org.tw/magazine/health_info.asp?peo_type=1&amp;id=25</a:t>
            </a:r>
            <a:endParaRPr lang="en-US" altLang="zh-TW" dirty="0"/>
          </a:p>
          <a:p>
            <a:pPr rtl="0"/>
            <a:r>
              <a:rPr lang="en-US" altLang="zh-TW" dirty="0"/>
              <a:t>Mandell, Douglas, and Bennett's Principles and Practice of Infectious Diseases, 45, 560-576.e7</a:t>
            </a:r>
            <a:endParaRPr lang="zh-TW" dirty="0"/>
          </a:p>
        </p:txBody>
      </p:sp>
      <p:pic>
        <p:nvPicPr>
          <p:cNvPr id="2" name="Picture 2" descr="XX的全尺寸圖片 'Antiviral Drugs for Influenza and Other Respiratory Virus Infections'">
            <a:extLst>
              <a:ext uri="{FF2B5EF4-FFF2-40B4-BE49-F238E27FC236}">
                <a16:creationId xmlns:a16="http://schemas.microsoft.com/office/drawing/2014/main" id="{919AE6BE-D40F-6227-EFCA-D4C0C5B80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52469" r="65081" b="420"/>
          <a:stretch/>
        </p:blipFill>
        <p:spPr bwMode="auto">
          <a:xfrm>
            <a:off x="8507679" y="1444785"/>
            <a:ext cx="3630506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0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F4297D4-0151-85C1-00BA-D7F8855A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12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E27C3DD-D6E4-C272-2C09-BBAF5869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Baloxavir</a:t>
            </a:r>
            <a:r>
              <a:rPr lang="en-US" altLang="zh-TW" dirty="0"/>
              <a:t> </a:t>
            </a:r>
            <a:r>
              <a:rPr lang="en-US" altLang="zh-TW" dirty="0" err="1"/>
              <a:t>Marboxil</a:t>
            </a:r>
            <a:endParaRPr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7757D819-431A-A15E-C817-3E17F1E9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285" y="1507552"/>
            <a:ext cx="7243551" cy="460464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藥理機轉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inhibit cap-dependent endonuclease of </a:t>
            </a:r>
            <a:r>
              <a:rPr lang="en-US" altLang="zh-TW" dirty="0" err="1"/>
              <a:t>RdRP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適用對象</a:t>
            </a:r>
            <a:r>
              <a:rPr lang="en-US" altLang="zh-TW" dirty="0"/>
              <a:t>:</a:t>
            </a:r>
            <a:r>
              <a:rPr lang="zh-TW" altLang="en-US" dirty="0"/>
              <a:t>成人和青少年</a:t>
            </a:r>
            <a:r>
              <a:rPr lang="en-US" altLang="zh-TW" dirty="0"/>
              <a:t>(12 </a:t>
            </a:r>
            <a:r>
              <a:rPr lang="zh-TW" altLang="en-US" dirty="0"/>
              <a:t>歲以上</a:t>
            </a:r>
            <a:r>
              <a:rPr lang="en-US" altLang="zh-TW" dirty="0"/>
              <a:t>)</a:t>
            </a:r>
            <a:r>
              <a:rPr lang="zh-TW" altLang="en-US" dirty="0"/>
              <a:t>之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型</a:t>
            </a:r>
            <a:r>
              <a:rPr lang="en-US" altLang="zh-TW" sz="2800" b="1" dirty="0"/>
              <a:t>/B</a:t>
            </a:r>
            <a:r>
              <a:rPr lang="zh-TW" altLang="en-US" sz="2800" b="1" dirty="0"/>
              <a:t>型流感治療與預防</a:t>
            </a:r>
            <a:endParaRPr lang="en-US" altLang="zh-TW" sz="2800" b="1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製作劑型</a:t>
            </a:r>
            <a:r>
              <a:rPr lang="en-US" altLang="zh-TW" dirty="0"/>
              <a:t>: </a:t>
            </a:r>
            <a:r>
              <a:rPr lang="zh-TW" altLang="en-US" dirty="0"/>
              <a:t>膠囊口服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抗藥性問題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b="1" u="sng" dirty="0"/>
              <a:t>臨床資料</a:t>
            </a:r>
            <a:r>
              <a:rPr lang="zh-TW" altLang="en-US" dirty="0"/>
              <a:t>不多</a:t>
            </a:r>
            <a:r>
              <a:rPr lang="en-US" altLang="zh-TW" dirty="0"/>
              <a:t>, </a:t>
            </a:r>
            <a:r>
              <a:rPr lang="zh-TW" altLang="en-US" dirty="0"/>
              <a:t>但注意</a:t>
            </a:r>
            <a:r>
              <a:rPr lang="en-US" altLang="zh-TW" sz="2600" b="1" dirty="0"/>
              <a:t>I38T/L and E199D</a:t>
            </a:r>
            <a:r>
              <a:rPr lang="zh-TW" altLang="en-US" dirty="0"/>
              <a:t>等位點變化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注意事項</a:t>
            </a:r>
            <a:r>
              <a:rPr lang="en-US" altLang="zh-TW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輕度或中度腎功能不全</a:t>
            </a:r>
            <a:r>
              <a:rPr lang="en-US" altLang="zh-TW" dirty="0"/>
              <a:t>(</a:t>
            </a:r>
            <a:r>
              <a:rPr lang="en-US" altLang="zh-TW" dirty="0" err="1"/>
              <a:t>CrCl</a:t>
            </a:r>
            <a:r>
              <a:rPr lang="en-US" altLang="zh-TW" dirty="0"/>
              <a:t>&gt;=30mL/min)</a:t>
            </a:r>
            <a:r>
              <a:rPr lang="zh-TW" altLang="en-US" dirty="0"/>
              <a:t>的患者，不需要調整劑量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b="1" u="sng" dirty="0"/>
              <a:t>乳製品、多價陽離子、制酸劑等製劑會降低吸收</a:t>
            </a:r>
          </a:p>
        </p:txBody>
      </p:sp>
      <p:sp>
        <p:nvSpPr>
          <p:cNvPr id="4" name="頁尾版面配置區 1">
            <a:extLst>
              <a:ext uri="{FF2B5EF4-FFF2-40B4-BE49-F238E27FC236}">
                <a16:creationId xmlns:a16="http://schemas.microsoft.com/office/drawing/2014/main" id="{393D5204-0397-A64B-68AA-44F97883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384168"/>
            <a:ext cx="10573228" cy="488756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台灣感染症醫學會</a:t>
            </a:r>
            <a:r>
              <a:rPr lang="en-US" altLang="zh-TW" dirty="0"/>
              <a:t>: </a:t>
            </a:r>
            <a:r>
              <a:rPr lang="zh-TW" altLang="en-US" dirty="0"/>
              <a:t>抗流感病毒藥物使用建議（</a:t>
            </a:r>
            <a:r>
              <a:rPr lang="en-US" altLang="zh-TW" dirty="0"/>
              <a:t>2021</a:t>
            </a:r>
            <a:r>
              <a:rPr lang="zh-TW" altLang="en-US" dirty="0"/>
              <a:t>年修訂版）</a:t>
            </a:r>
            <a:r>
              <a:rPr lang="en-US" altLang="zh-TW" dirty="0"/>
              <a:t>. available at: </a:t>
            </a:r>
            <a:r>
              <a:rPr lang="en-US" altLang="zh-TW" dirty="0">
                <a:hlinkClick r:id="rId3"/>
              </a:rPr>
              <a:t>http://www.idsroc.org.tw/magazine/health_info.asp?peo_type=1&amp;id=25</a:t>
            </a:r>
            <a:endParaRPr lang="en-US" altLang="zh-TW" dirty="0"/>
          </a:p>
          <a:p>
            <a:pPr rtl="0"/>
            <a:r>
              <a:rPr lang="en-US" altLang="zh-TW" dirty="0"/>
              <a:t>Mandell, Douglas, and Bennett's Principles and Practice of Infectious Diseases, 45, 560-576.e7</a:t>
            </a:r>
          </a:p>
          <a:p>
            <a:r>
              <a:rPr lang="fr-FR" altLang="zh-TW" dirty="0"/>
              <a:t>Lampejo T.</a:t>
            </a:r>
            <a:r>
              <a:rPr lang="en-US" altLang="zh-TW" dirty="0"/>
              <a:t> </a:t>
            </a:r>
            <a:r>
              <a:rPr lang="fr-FR" altLang="zh-TW" i="1" dirty="0"/>
              <a:t>Eur J Clin Microbiol Infect Dis.</a:t>
            </a:r>
            <a:r>
              <a:rPr lang="fr-FR" altLang="zh-TW" dirty="0"/>
              <a:t> 2020;39:1201–1208</a:t>
            </a:r>
            <a:endParaRPr lang="zh-TW" altLang="zh-TW" dirty="0"/>
          </a:p>
        </p:txBody>
      </p:sp>
      <p:pic>
        <p:nvPicPr>
          <p:cNvPr id="2050" name="Picture 2" descr="XX的全尺寸圖片 'Antiviral Drugs for Influenza and Other Respiratory Virus Infections'">
            <a:extLst>
              <a:ext uri="{FF2B5EF4-FFF2-40B4-BE49-F238E27FC236}">
                <a16:creationId xmlns:a16="http://schemas.microsoft.com/office/drawing/2014/main" id="{5AC82D01-87DA-9A31-5617-1D470510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08" y="1747640"/>
            <a:ext cx="2988144" cy="265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5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C4D44B1-B689-B353-4CA5-669B4E9B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13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F1B2FF6-83A0-11FD-8CE5-FC72DE8F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Baloxavir</a:t>
            </a:r>
            <a:r>
              <a:rPr lang="zh-TW" altLang="en-US" dirty="0"/>
              <a:t>抗藥性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1EA6B613-5A51-AB9D-8095-1012EA345E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1800" y="1493291"/>
            <a:ext cx="9968399" cy="3421418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CD5E5FA-C937-9955-C3F2-4CAEE9261886}"/>
              </a:ext>
            </a:extLst>
          </p:cNvPr>
          <p:cNvSpPr txBox="1"/>
          <p:nvPr/>
        </p:nvSpPr>
        <p:spPr>
          <a:xfrm>
            <a:off x="1578390" y="5357608"/>
            <a:ext cx="9308706" cy="64633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Treatment-emergent resistance to </a:t>
            </a:r>
            <a:r>
              <a:rPr lang="en-US" altLang="zh-TW" dirty="0" err="1"/>
              <a:t>baloxavir</a:t>
            </a:r>
            <a:r>
              <a:rPr lang="en-US" altLang="zh-TW" dirty="0"/>
              <a:t> has been observed in clinical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zh-TW" dirty="0"/>
              <a:t>I38T/L and E199D substitutions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974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9A45EE1D-A565-760D-BE7C-AC2142DE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266" y="6446838"/>
            <a:ext cx="11670774" cy="411162"/>
          </a:xfrm>
        </p:spPr>
        <p:txBody>
          <a:bodyPr/>
          <a:lstStyle/>
          <a:p>
            <a:r>
              <a:rPr lang="en-US" altLang="zh-TW" dirty="0"/>
              <a:t>US CDC: Influenza(Flu): Antiviral Drug Resistance among Influenza Viruses. Available at: https://www.cdc.gov/flu/professionals/antivirals/antiviral-drug-resistance.htm</a:t>
            </a:r>
          </a:p>
          <a:p>
            <a:pPr rtl="0"/>
            <a:r>
              <a:rPr lang="en-US" altLang="zh-TW" dirty="0"/>
              <a:t>Mandell, Douglas, and Bennett's Principles and Practice of Infectious Diseases, 45, 560-576.e7</a:t>
            </a:r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C516853-9240-1C41-1944-13444FB0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14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CF53F30-516F-D89A-3A52-F4BC664D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一些老藥</a:t>
            </a:r>
          </a:p>
        </p:txBody>
      </p:sp>
      <p:pic>
        <p:nvPicPr>
          <p:cNvPr id="3074" name="Picture 2" descr="XX的全尺寸圖片 'Antiviral Drugs for Influenza and Other Respiratory Virus Infections'">
            <a:extLst>
              <a:ext uri="{FF2B5EF4-FFF2-40B4-BE49-F238E27FC236}">
                <a16:creationId xmlns:a16="http://schemas.microsoft.com/office/drawing/2014/main" id="{71696C0D-28F6-DB55-955B-BAB00F1416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59" y="1507147"/>
            <a:ext cx="3827005" cy="256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8">
            <a:extLst>
              <a:ext uri="{FF2B5EF4-FFF2-40B4-BE49-F238E27FC236}">
                <a16:creationId xmlns:a16="http://schemas.microsoft.com/office/drawing/2014/main" id="{748DB685-9841-6CB4-8781-A72E43C47213}"/>
              </a:ext>
            </a:extLst>
          </p:cNvPr>
          <p:cNvSpPr txBox="1">
            <a:spLocks/>
          </p:cNvSpPr>
          <p:nvPr/>
        </p:nvSpPr>
        <p:spPr>
          <a:xfrm>
            <a:off x="699285" y="1374305"/>
            <a:ext cx="7129927" cy="497779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defPPr>
              <a:defRPr lang="zh-TW"/>
            </a:defPPr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lang="zh-TW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lang="zh-TW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lang="zh-TW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lang="zh-TW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lang="zh-TW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lang="zh-TW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lang="zh-TW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lang="zh-TW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lang="zh-TW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藥理機轉</a:t>
            </a:r>
            <a:r>
              <a:rPr lang="en-US" altLang="zh-TW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Low concentration 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en-US" altLang="zh-TW" dirty="0"/>
              <a:t> inhibit ion channel of M2 protein, inhibit </a:t>
            </a:r>
            <a:r>
              <a:rPr lang="en-US" altLang="zh-TW" b="1" dirty="0"/>
              <a:t>virus endocytosis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High concentration </a:t>
            </a:r>
            <a:r>
              <a:rPr lang="en-US" altLang="zh-TW" dirty="0">
                <a:sym typeface="Wingdings" panose="05000000000000000000" pitchFamily="2" charset="2"/>
              </a:rPr>
              <a:t> increase lysosomal pH, inhibit virus-induced </a:t>
            </a:r>
            <a:r>
              <a:rPr lang="en-US" altLang="zh-TW" b="1" dirty="0">
                <a:sym typeface="Wingdings" panose="05000000000000000000" pitchFamily="2" charset="2"/>
              </a:rPr>
              <a:t>membrane fusion</a:t>
            </a:r>
            <a:endParaRPr lang="zh-TW" altLang="en-US" b="1" dirty="0"/>
          </a:p>
          <a:p>
            <a:pPr>
              <a:buFont typeface="Wingdings" panose="05000000000000000000" pitchFamily="2" charset="2"/>
              <a:buChar char="p"/>
            </a:pPr>
            <a:endParaRPr lang="zh-TW" altLang="en-US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適用對象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sz="2800" b="1" u="sng" dirty="0"/>
              <a:t>僅限</a:t>
            </a:r>
            <a:r>
              <a:rPr lang="en-US" altLang="zh-TW" sz="2800" b="1" u="sng" dirty="0"/>
              <a:t>A</a:t>
            </a:r>
            <a:r>
              <a:rPr lang="zh-TW" altLang="en-US" sz="2800" b="1" u="sng" dirty="0"/>
              <a:t>型流感</a:t>
            </a:r>
            <a:endParaRPr lang="zh-TW" altLang="en-US" b="1" u="sng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製作劑型</a:t>
            </a:r>
            <a:r>
              <a:rPr lang="en-US" altLang="zh-TW" dirty="0"/>
              <a:t>: </a:t>
            </a:r>
            <a:r>
              <a:rPr lang="zh-TW" altLang="en-US" dirty="0"/>
              <a:t>口服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注意事項</a:t>
            </a:r>
            <a:r>
              <a:rPr lang="en-US" altLang="zh-TW" dirty="0"/>
              <a:t>: Resistance observed since 2008–2009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Influenza A(H1N1 and H3N2) isolates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Highly pathogenic avian H5N1 isolate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Influenza A (H1N1)pdm09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zh-TW" altLang="en-US" sz="2900" b="1" u="sng" dirty="0">
                <a:sym typeface="Wingdings" panose="05000000000000000000" pitchFamily="2" charset="2"/>
              </a:rPr>
              <a:t>抗藥性可達</a:t>
            </a:r>
            <a:r>
              <a:rPr lang="en-US" altLang="zh-TW" sz="2900" b="1" u="sng" dirty="0">
                <a:sym typeface="Wingdings" panose="05000000000000000000" pitchFamily="2" charset="2"/>
              </a:rPr>
              <a:t>92%!!! </a:t>
            </a:r>
            <a:r>
              <a:rPr lang="zh-TW" altLang="en-US" sz="2900" b="1" u="sng" dirty="0">
                <a:sym typeface="Wingdings" panose="05000000000000000000" pitchFamily="2" charset="2"/>
              </a:rPr>
              <a:t>已不建議常規使用</a:t>
            </a:r>
            <a:endParaRPr lang="zh-TW" altLang="en-US" b="1" u="sng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DA1C8B2-DCCA-0D6B-D843-F3E0E9C89870}"/>
              </a:ext>
            </a:extLst>
          </p:cNvPr>
          <p:cNvSpPr txBox="1"/>
          <p:nvPr/>
        </p:nvSpPr>
        <p:spPr>
          <a:xfrm>
            <a:off x="8498254" y="4349459"/>
            <a:ext cx="32590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/>
              <a:t>symmetrical tricyclic amines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452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8263C9D2-46CA-6203-6F07-DAB509B4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0" y="6446839"/>
            <a:ext cx="8637257" cy="294732"/>
          </a:xfrm>
        </p:spPr>
        <p:txBody>
          <a:bodyPr/>
          <a:lstStyle/>
          <a:p>
            <a:pPr rtl="0"/>
            <a:r>
              <a:rPr lang="fr-FR" altLang="zh-TW" dirty="0"/>
              <a:t>Lampejo T.</a:t>
            </a:r>
            <a:r>
              <a:rPr lang="en-US" altLang="zh-TW" dirty="0"/>
              <a:t> </a:t>
            </a:r>
            <a:r>
              <a:rPr lang="fr-FR" altLang="zh-TW" i="1" dirty="0"/>
              <a:t>Eur J Clin Microbiol Infect Dis.</a:t>
            </a:r>
            <a:r>
              <a:rPr lang="fr-FR" altLang="zh-TW" dirty="0"/>
              <a:t> 2020;39:1201–1208</a:t>
            </a:r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D3A4FAF-4051-D3F4-ED89-DF36B5A0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15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C309564-7F8A-DC93-E391-08F9D8F9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Resistance trend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879B777-CCCD-A56D-1337-9CBA35AFC8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8524" y="1395882"/>
            <a:ext cx="11377487" cy="4283621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66806C1-6A02-EAFB-4112-1392FBFE7293}"/>
              </a:ext>
            </a:extLst>
          </p:cNvPr>
          <p:cNvSpPr txBox="1"/>
          <p:nvPr/>
        </p:nvSpPr>
        <p:spPr>
          <a:xfrm>
            <a:off x="643050" y="5679503"/>
            <a:ext cx="10755713" cy="4616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Oseltamivir resistance is rare and zanamivir resistance is extremely rare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290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50CCD750-EF45-3464-5A33-7FD6A868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10511376" cy="365125"/>
          </a:xfrm>
        </p:spPr>
        <p:txBody>
          <a:bodyPr/>
          <a:lstStyle/>
          <a:p>
            <a:r>
              <a:rPr lang="zh-TW" altLang="en-US" dirty="0"/>
              <a:t>台灣感染症醫學會</a:t>
            </a:r>
            <a:r>
              <a:rPr lang="en-US" altLang="zh-TW" dirty="0"/>
              <a:t>: </a:t>
            </a:r>
            <a:r>
              <a:rPr lang="zh-TW" altLang="en-US" dirty="0"/>
              <a:t>抗流感病毒藥物使用建議（</a:t>
            </a:r>
            <a:r>
              <a:rPr lang="en-US" altLang="zh-TW" dirty="0"/>
              <a:t>2021</a:t>
            </a:r>
            <a:r>
              <a:rPr lang="zh-TW" altLang="en-US" dirty="0"/>
              <a:t>年修訂版）</a:t>
            </a:r>
            <a:r>
              <a:rPr lang="en-US" altLang="zh-TW" dirty="0"/>
              <a:t>. available at: </a:t>
            </a:r>
            <a:r>
              <a:rPr lang="en-US" altLang="zh-TW" dirty="0">
                <a:hlinkClick r:id="rId3"/>
              </a:rPr>
              <a:t>http://www.idsroc.org.tw/magazine/health_info.asp?peo_type=1&amp;id=25</a:t>
            </a:r>
            <a:endParaRPr lang="en-US" altLang="zh-TW" dirty="0"/>
          </a:p>
          <a:p>
            <a:pPr rtl="0"/>
            <a:r>
              <a:rPr lang="en-US" altLang="zh-TW" dirty="0"/>
              <a:t>Mandell, Douglas, and Bennett's Principles and Practice of Infectious Diseases, 45, 560-576.e7</a:t>
            </a:r>
          </a:p>
          <a:p>
            <a:pPr rtl="0"/>
            <a:r>
              <a:rPr lang="en-US" altLang="zh-TW" dirty="0"/>
              <a:t>SANFORD guide</a:t>
            </a:r>
            <a:r>
              <a:rPr lang="zh-TW" altLang="en-US" dirty="0"/>
              <a:t> </a:t>
            </a:r>
            <a:r>
              <a:rPr lang="en-US" altLang="zh-TW" dirty="0"/>
              <a:t>to Antimicrobial Therapy 2023. 53rd edition.</a:t>
            </a:r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A8EFD5-E63C-E10C-27F5-032153ED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16</a:t>
            </a:fld>
            <a:endParaRPr lang="zh-TW" dirty="0"/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AAE85D7B-CFF7-6A98-715F-5A856428F0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5F52BFA-8A01-8B69-017B-8C257C6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2299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Treatment dose and adjustment (</a:t>
            </a:r>
            <a:r>
              <a:rPr lang="zh-TW" altLang="en-US" dirty="0"/>
              <a:t>現有與有效之藥物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BC2A26FD-DECB-351D-2C7D-2FCFF041F2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4368868"/>
              </p:ext>
            </p:extLst>
          </p:nvPr>
        </p:nvGraphicFramePr>
        <p:xfrm>
          <a:off x="78320" y="602299"/>
          <a:ext cx="12035359" cy="578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648">
                  <a:extLst>
                    <a:ext uri="{9D8B030D-6E8A-4147-A177-3AD203B41FA5}">
                      <a16:colId xmlns:a16="http://schemas.microsoft.com/office/drawing/2014/main" val="2447865361"/>
                    </a:ext>
                  </a:extLst>
                </a:gridCol>
                <a:gridCol w="895611">
                  <a:extLst>
                    <a:ext uri="{9D8B030D-6E8A-4147-A177-3AD203B41FA5}">
                      <a16:colId xmlns:a16="http://schemas.microsoft.com/office/drawing/2014/main" val="3829744077"/>
                    </a:ext>
                  </a:extLst>
                </a:gridCol>
                <a:gridCol w="3468067">
                  <a:extLst>
                    <a:ext uri="{9D8B030D-6E8A-4147-A177-3AD203B41FA5}">
                      <a16:colId xmlns:a16="http://schemas.microsoft.com/office/drawing/2014/main" val="3929699609"/>
                    </a:ext>
                  </a:extLst>
                </a:gridCol>
                <a:gridCol w="2611789">
                  <a:extLst>
                    <a:ext uri="{9D8B030D-6E8A-4147-A177-3AD203B41FA5}">
                      <a16:colId xmlns:a16="http://schemas.microsoft.com/office/drawing/2014/main" val="1384262879"/>
                    </a:ext>
                  </a:extLst>
                </a:gridCol>
                <a:gridCol w="2233983">
                  <a:extLst>
                    <a:ext uri="{9D8B030D-6E8A-4147-A177-3AD203B41FA5}">
                      <a16:colId xmlns:a16="http://schemas.microsoft.com/office/drawing/2014/main" val="2833322571"/>
                    </a:ext>
                  </a:extLst>
                </a:gridCol>
                <a:gridCol w="1836261">
                  <a:extLst>
                    <a:ext uri="{9D8B030D-6E8A-4147-A177-3AD203B41FA5}">
                      <a16:colId xmlns:a16="http://schemas.microsoft.com/office/drawing/2014/main" val="4181348362"/>
                    </a:ext>
                  </a:extLst>
                </a:gridCol>
              </a:tblGrid>
              <a:tr h="10162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對象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用途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Oseltamivir </a:t>
                      </a:r>
                    </a:p>
                    <a:p>
                      <a:pPr algn="ctr"/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輕</a:t>
                      </a:r>
                      <a:r>
                        <a:rPr lang="en-US" altLang="zh-TW" sz="2000" dirty="0"/>
                        <a:t>/</a:t>
                      </a:r>
                      <a:r>
                        <a:rPr lang="zh-TW" altLang="en-US" sz="2000" dirty="0"/>
                        <a:t>重症皆可用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Zanamivir </a:t>
                      </a:r>
                    </a:p>
                    <a:p>
                      <a:pPr algn="ctr"/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輕症使用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Peramivir</a:t>
                      </a:r>
                    </a:p>
                    <a:p>
                      <a:pPr algn="ctr"/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輕</a:t>
                      </a:r>
                      <a:r>
                        <a:rPr lang="en-US" altLang="zh-TW" sz="2000" dirty="0"/>
                        <a:t>/</a:t>
                      </a:r>
                      <a:r>
                        <a:rPr lang="zh-TW" altLang="en-US" sz="2000" dirty="0"/>
                        <a:t>重症皆可用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/>
                        <a:t>Baloxavir</a:t>
                      </a:r>
                      <a:r>
                        <a:rPr lang="en-US" altLang="zh-TW" sz="2000" dirty="0"/>
                        <a:t> </a:t>
                      </a:r>
                    </a:p>
                    <a:p>
                      <a:pPr algn="ctr"/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輕症使用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46882"/>
                  </a:ext>
                </a:extLst>
              </a:tr>
              <a:tr h="1586975">
                <a:tc rowSpan="2">
                  <a:txBody>
                    <a:bodyPr/>
                    <a:lstStyle/>
                    <a:p>
                      <a:r>
                        <a:rPr lang="zh-TW" altLang="en-US" sz="2000" b="1" dirty="0"/>
                        <a:t>成人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/>
                        <a:t>治療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75mg BID *5 days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10mg BID *5 days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/>
                        <a:t>輕症</a:t>
                      </a:r>
                      <a:r>
                        <a:rPr lang="en-US" altLang="zh-TW" sz="1800" dirty="0"/>
                        <a:t>: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300mg stat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/>
                        <a:t>重症</a:t>
                      </a:r>
                      <a:r>
                        <a:rPr lang="en-US" altLang="zh-TW" sz="1800" dirty="0"/>
                        <a:t>: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600mg QD *</a:t>
                      </a:r>
                      <a:r>
                        <a:rPr lang="zh-TW" altLang="en-US" sz="1800" dirty="0"/>
                        <a:t>天數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/>
                        <a:t>40(</a:t>
                      </a:r>
                      <a:r>
                        <a:rPr lang="zh-TW" altLang="en-US" sz="1800" dirty="0"/>
                        <a:t>含</a:t>
                      </a:r>
                      <a:r>
                        <a:rPr lang="en-US" altLang="zh-TW" sz="1800" dirty="0"/>
                        <a:t>)-80kg:</a:t>
                      </a:r>
                      <a:r>
                        <a:rPr lang="en-US" altLang="zh-TW" sz="1800" dirty="0">
                          <a:sym typeface="Wingdings" panose="05000000000000000000" pitchFamily="2" charset="2"/>
                        </a:rPr>
                        <a:t> 40mg stat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800" dirty="0">
                          <a:sym typeface="Wingdings" panose="05000000000000000000" pitchFamily="2" charset="2"/>
                        </a:rPr>
                        <a:t>80kg(</a:t>
                      </a:r>
                      <a:r>
                        <a:rPr lang="zh-TW" altLang="en-US" sz="1800" dirty="0">
                          <a:sym typeface="Wingdings" panose="05000000000000000000" pitchFamily="2" charset="2"/>
                        </a:rPr>
                        <a:t>含</a:t>
                      </a:r>
                      <a:r>
                        <a:rPr lang="en-US" altLang="zh-TW" sz="1800" dirty="0"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zh-TW" altLang="en-US" sz="1800" dirty="0">
                          <a:sym typeface="Wingdings" panose="05000000000000000000" pitchFamily="2" charset="2"/>
                        </a:rPr>
                        <a:t>以上</a:t>
                      </a:r>
                      <a:r>
                        <a:rPr lang="en-US" altLang="zh-TW" sz="1800" dirty="0">
                          <a:sym typeface="Wingdings" panose="05000000000000000000" pitchFamily="2" charset="2"/>
                        </a:rPr>
                        <a:t>: 80mg stat</a:t>
                      </a:r>
                      <a:endParaRPr lang="en-US" altLang="zh-TW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60887"/>
                  </a:ext>
                </a:extLst>
              </a:tr>
              <a:tr h="58776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/>
                        <a:t>預防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75mg QD *7-14 days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10mg QD *7-14 days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/>
                        <a:t>無資料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/>
                        <a:t>無資料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200650"/>
                  </a:ext>
                </a:extLst>
              </a:tr>
              <a:tr h="1810152">
                <a:tc rowSpan="2">
                  <a:txBody>
                    <a:bodyPr/>
                    <a:lstStyle/>
                    <a:p>
                      <a:r>
                        <a:rPr lang="zh-TW" altLang="en-US" sz="2000" b="1" dirty="0"/>
                        <a:t>小兒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/>
                        <a:t>治療</a:t>
                      </a:r>
                    </a:p>
                    <a:p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dirty="0"/>
                        <a:t>2</a:t>
                      </a:r>
                      <a:r>
                        <a:rPr lang="zh-TW" altLang="en-US" sz="1800" dirty="0"/>
                        <a:t>周</a:t>
                      </a:r>
                      <a:r>
                        <a:rPr lang="en-US" altLang="zh-TW" sz="1800" dirty="0"/>
                        <a:t>-</a:t>
                      </a:r>
                      <a:r>
                        <a:rPr lang="zh-TW" altLang="en-US" sz="1800" dirty="0"/>
                        <a:t>小於</a:t>
                      </a:r>
                      <a:r>
                        <a:rPr lang="en-US" altLang="zh-TW" sz="1800" dirty="0"/>
                        <a:t>1</a:t>
                      </a:r>
                      <a:r>
                        <a:rPr lang="zh-TW" altLang="en-US" sz="1800" dirty="0"/>
                        <a:t>歲</a:t>
                      </a:r>
                      <a:r>
                        <a:rPr lang="en-US" altLang="zh-TW" sz="1800" dirty="0"/>
                        <a:t>: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3mg/kg BID*5 days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dirty="0"/>
                        <a:t>1</a:t>
                      </a:r>
                      <a:r>
                        <a:rPr lang="zh-TW" altLang="en-US" sz="1800" dirty="0"/>
                        <a:t>歲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含</a:t>
                      </a:r>
                      <a:r>
                        <a:rPr lang="en-US" altLang="zh-TW" sz="1800" dirty="0"/>
                        <a:t>)</a:t>
                      </a:r>
                      <a:r>
                        <a:rPr lang="zh-TW" altLang="en-US" sz="1800" dirty="0"/>
                        <a:t>以上</a:t>
                      </a:r>
                      <a:r>
                        <a:rPr lang="en-US" altLang="zh-TW" sz="1800" dirty="0"/>
                        <a:t>: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30mg BID (&lt; 15kg); 45mg BID (16-23kg); 60mg BID (24-40kg)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dirty="0"/>
                        <a:t>40kg</a:t>
                      </a:r>
                      <a:r>
                        <a:rPr lang="zh-TW" altLang="en-US" sz="1800" dirty="0"/>
                        <a:t>以上</a:t>
                      </a:r>
                      <a:r>
                        <a:rPr lang="en-US" altLang="zh-TW" sz="1800" dirty="0"/>
                        <a:t>: </a:t>
                      </a:r>
                      <a:r>
                        <a:rPr lang="zh-TW" altLang="en-US" sz="1800" dirty="0"/>
                        <a:t>比照成人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7</a:t>
                      </a:r>
                      <a:r>
                        <a:rPr lang="zh-TW" altLang="en-US" sz="1800" dirty="0"/>
                        <a:t>歲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含</a:t>
                      </a:r>
                      <a:r>
                        <a:rPr lang="en-US" altLang="zh-TW" sz="1800" dirty="0"/>
                        <a:t>)</a:t>
                      </a:r>
                      <a:r>
                        <a:rPr lang="zh-TW" altLang="en-US" sz="1800" dirty="0"/>
                        <a:t>以上</a:t>
                      </a:r>
                      <a:r>
                        <a:rPr lang="en-US" altLang="zh-TW" sz="1800" dirty="0"/>
                        <a:t>:</a:t>
                      </a:r>
                      <a:r>
                        <a:rPr lang="zh-TW" altLang="en-US" sz="1800" dirty="0"/>
                        <a:t> 同成人治療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dirty="0"/>
                        <a:t>輕症</a:t>
                      </a:r>
                      <a:r>
                        <a:rPr lang="en-US" altLang="zh-TW" sz="1800" dirty="0"/>
                        <a:t>: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10mg-12/kg stat (max 600mg)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dirty="0"/>
                        <a:t>重症</a:t>
                      </a:r>
                      <a:r>
                        <a:rPr lang="en-US" altLang="zh-TW" sz="1800" dirty="0"/>
                        <a:t>:</a:t>
                      </a:r>
                      <a:r>
                        <a:rPr lang="zh-TW" altLang="en-US" sz="1800" dirty="0"/>
                        <a:t> 無資料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/>
                        <a:t>僅限</a:t>
                      </a:r>
                      <a:r>
                        <a:rPr lang="en-US" altLang="zh-TW" sz="1800" dirty="0"/>
                        <a:t>12</a:t>
                      </a:r>
                      <a:r>
                        <a:rPr lang="zh-TW" altLang="en-US" sz="1800" dirty="0"/>
                        <a:t>歲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含</a:t>
                      </a:r>
                      <a:r>
                        <a:rPr lang="en-US" altLang="zh-TW" sz="1800" dirty="0"/>
                        <a:t>)</a:t>
                      </a:r>
                      <a:r>
                        <a:rPr lang="zh-TW" altLang="en-US" sz="1800" dirty="0"/>
                        <a:t>以上</a:t>
                      </a:r>
                      <a:r>
                        <a:rPr lang="en-US" altLang="zh-TW" sz="1800" dirty="0"/>
                        <a:t>, </a:t>
                      </a:r>
                      <a:r>
                        <a:rPr lang="zh-TW" altLang="en-US" sz="1800" dirty="0"/>
                        <a:t>體重</a:t>
                      </a:r>
                      <a:r>
                        <a:rPr lang="en-US" altLang="zh-TW" sz="1800" dirty="0"/>
                        <a:t>40kg(</a:t>
                      </a:r>
                      <a:r>
                        <a:rPr lang="zh-TW" altLang="en-US" sz="1800" dirty="0"/>
                        <a:t>含</a:t>
                      </a:r>
                      <a:r>
                        <a:rPr lang="en-US" altLang="zh-TW" sz="1800" dirty="0"/>
                        <a:t>)</a:t>
                      </a:r>
                      <a:r>
                        <a:rPr lang="zh-TW" altLang="en-US" sz="1800" dirty="0"/>
                        <a:t>以上之病患使用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03112"/>
                  </a:ext>
                </a:extLst>
              </a:tr>
              <a:tr h="73041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/>
                        <a:t>預防</a:t>
                      </a:r>
                    </a:p>
                    <a:p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US FDA</a:t>
                      </a:r>
                      <a:r>
                        <a:rPr lang="zh-TW" altLang="en-US" sz="1800" dirty="0"/>
                        <a:t>未通過於 </a:t>
                      </a:r>
                      <a:r>
                        <a:rPr lang="en-US" altLang="zh-TW" sz="1800" dirty="0"/>
                        <a:t>&lt; 1</a:t>
                      </a:r>
                      <a:r>
                        <a:rPr lang="zh-TW" altLang="en-US" sz="1800" dirty="0"/>
                        <a:t>歲的使用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/>
                        <a:t>5</a:t>
                      </a:r>
                      <a:r>
                        <a:rPr lang="zh-TW" altLang="en-US" sz="1800" dirty="0"/>
                        <a:t>歲</a:t>
                      </a:r>
                      <a:r>
                        <a:rPr lang="en-US" altLang="zh-TW" sz="1800" dirty="0"/>
                        <a:t>(</a:t>
                      </a:r>
                      <a:r>
                        <a:rPr lang="zh-TW" altLang="en-US" sz="1800" dirty="0"/>
                        <a:t>含</a:t>
                      </a:r>
                      <a:r>
                        <a:rPr lang="en-US" altLang="zh-TW" sz="1800" dirty="0"/>
                        <a:t>)</a:t>
                      </a:r>
                      <a:r>
                        <a:rPr lang="zh-TW" altLang="en-US" sz="1800" dirty="0"/>
                        <a:t>以上</a:t>
                      </a:r>
                      <a:r>
                        <a:rPr lang="en-US" altLang="zh-TW" sz="1800" dirty="0"/>
                        <a:t>: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altLang="zh-TW" sz="1800" dirty="0"/>
                        <a:t>10mg QD* 7-14 days</a:t>
                      </a:r>
                      <a:endParaRPr lang="zh-TW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/>
                        <a:t>無資料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/>
                        <a:t>無資料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73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51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CD732A3F-4C83-990D-916B-18AE23517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dirty="0"/>
              <a:t>兒童流感治療建議 </a:t>
            </a:r>
            <a:r>
              <a:rPr lang="en-US" altLang="zh-TW" dirty="0"/>
              <a:t>Recommendations for the Use of Anti-influenza Agents in Children</a:t>
            </a:r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9F3414A-E974-CD7B-1773-203C52B0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17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73B82C46-F1F3-51F6-785D-AACB2868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台灣兒童流感治療建議 </a:t>
            </a:r>
            <a:r>
              <a:rPr lang="en-US" altLang="zh-TW" dirty="0"/>
              <a:t>---2019</a:t>
            </a:r>
            <a:r>
              <a:rPr lang="zh-TW" altLang="en-US" dirty="0"/>
              <a:t>年修訂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49CDD8C-9C53-AFC4-7638-179C704C89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708" y="1343694"/>
            <a:ext cx="5771718" cy="4863808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69B22A9-F056-D02F-589B-C1075D8C9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259" y="1606645"/>
            <a:ext cx="6160033" cy="37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3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50CCD750-EF45-3464-5A33-7FD6A868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999" y="6546622"/>
            <a:ext cx="10511376" cy="301654"/>
          </a:xfrm>
        </p:spPr>
        <p:txBody>
          <a:bodyPr/>
          <a:lstStyle/>
          <a:p>
            <a:r>
              <a:rPr lang="zh-TW" altLang="en-US" sz="800" dirty="0"/>
              <a:t>台灣感染症醫學會</a:t>
            </a:r>
            <a:r>
              <a:rPr lang="en-US" altLang="zh-TW" sz="800" dirty="0"/>
              <a:t>: </a:t>
            </a:r>
            <a:r>
              <a:rPr lang="zh-TW" altLang="en-US" sz="800" dirty="0"/>
              <a:t>抗流感病毒藥物使用建議（</a:t>
            </a:r>
            <a:r>
              <a:rPr lang="en-US" altLang="zh-TW" sz="800" dirty="0"/>
              <a:t>2021</a:t>
            </a:r>
            <a:r>
              <a:rPr lang="zh-TW" altLang="en-US" sz="800" dirty="0"/>
              <a:t>年修訂版）</a:t>
            </a:r>
            <a:r>
              <a:rPr lang="en-US" altLang="zh-TW" sz="800" dirty="0"/>
              <a:t>. available at: </a:t>
            </a:r>
            <a:r>
              <a:rPr lang="en-US" altLang="zh-TW" sz="800" dirty="0">
                <a:hlinkClick r:id="rId3"/>
              </a:rPr>
              <a:t>http://www.idsroc.org.tw/magazine/health_info.asp?peo_type=1&amp;id=25</a:t>
            </a:r>
            <a:endParaRPr lang="en-US" altLang="zh-TW" sz="800" dirty="0"/>
          </a:p>
          <a:p>
            <a:pPr rtl="0"/>
            <a:r>
              <a:rPr lang="en-US" altLang="zh-TW" sz="800" dirty="0"/>
              <a:t>Mandell, Douglas, and Bennett's Principles and Practice of Infectious Diseases, 45, 560-576.e7</a:t>
            </a:r>
          </a:p>
          <a:p>
            <a:r>
              <a:rPr lang="en-US" altLang="zh-TW" sz="800" dirty="0"/>
              <a:t>SANFORD guide</a:t>
            </a:r>
            <a:r>
              <a:rPr lang="zh-TW" altLang="en-US" sz="800" dirty="0"/>
              <a:t> </a:t>
            </a:r>
            <a:r>
              <a:rPr lang="en-US" altLang="zh-TW" sz="800" dirty="0"/>
              <a:t>to Antimicrobial Therapy 2023. 53rd edition.</a:t>
            </a:r>
          </a:p>
          <a:p>
            <a:pPr rtl="0"/>
            <a:r>
              <a:rPr lang="en-US" altLang="zh-TW" sz="800" i="1" dirty="0" err="1"/>
              <a:t>Anaesth</a:t>
            </a:r>
            <a:r>
              <a:rPr lang="en-US" altLang="zh-TW" sz="800" i="1" dirty="0"/>
              <a:t> Intensive Care. </a:t>
            </a:r>
            <a:r>
              <a:rPr lang="en-US" altLang="zh-TW" sz="800" dirty="0"/>
              <a:t>2013 Jan;41(1):66-73.</a:t>
            </a:r>
          </a:p>
          <a:p>
            <a:pPr rtl="0"/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BA8EFD5-E63C-E10C-27F5-032153ED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18</a:t>
            </a:fld>
            <a:endParaRPr lang="zh-TW" dirty="0"/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AAE85D7B-CFF7-6A98-715F-5A856428F0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BC2A26FD-DECB-351D-2C7D-2FCFF041F2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6040510"/>
              </p:ext>
            </p:extLst>
          </p:nvPr>
        </p:nvGraphicFramePr>
        <p:xfrm>
          <a:off x="78320" y="225284"/>
          <a:ext cx="12035359" cy="605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648">
                  <a:extLst>
                    <a:ext uri="{9D8B030D-6E8A-4147-A177-3AD203B41FA5}">
                      <a16:colId xmlns:a16="http://schemas.microsoft.com/office/drawing/2014/main" val="2447865361"/>
                    </a:ext>
                  </a:extLst>
                </a:gridCol>
                <a:gridCol w="895611">
                  <a:extLst>
                    <a:ext uri="{9D8B030D-6E8A-4147-A177-3AD203B41FA5}">
                      <a16:colId xmlns:a16="http://schemas.microsoft.com/office/drawing/2014/main" val="3829744077"/>
                    </a:ext>
                  </a:extLst>
                </a:gridCol>
                <a:gridCol w="3468067">
                  <a:extLst>
                    <a:ext uri="{9D8B030D-6E8A-4147-A177-3AD203B41FA5}">
                      <a16:colId xmlns:a16="http://schemas.microsoft.com/office/drawing/2014/main" val="3929699609"/>
                    </a:ext>
                  </a:extLst>
                </a:gridCol>
                <a:gridCol w="1883554">
                  <a:extLst>
                    <a:ext uri="{9D8B030D-6E8A-4147-A177-3AD203B41FA5}">
                      <a16:colId xmlns:a16="http://schemas.microsoft.com/office/drawing/2014/main" val="138426287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33322571"/>
                    </a:ext>
                  </a:extLst>
                </a:gridCol>
                <a:gridCol w="2055279">
                  <a:extLst>
                    <a:ext uri="{9D8B030D-6E8A-4147-A177-3AD203B41FA5}">
                      <a16:colId xmlns:a16="http://schemas.microsoft.com/office/drawing/2014/main" val="4181348362"/>
                    </a:ext>
                  </a:extLst>
                </a:gridCol>
              </a:tblGrid>
              <a:tr h="496512">
                <a:tc gridSpan="6">
                  <a:txBody>
                    <a:bodyPr/>
                    <a:lstStyle/>
                    <a:p>
                      <a:pPr algn="ctr"/>
                      <a:r>
                        <a:rPr lang="zh-TW" altLang="en-US" sz="2800" dirty="0"/>
                        <a:t>特殊狀況下之劑量調整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38669"/>
                  </a:ext>
                </a:extLst>
              </a:tr>
              <a:tr h="6302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調整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用途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Oseltamivir </a:t>
                      </a:r>
                    </a:p>
                    <a:p>
                      <a:pPr algn="ctr"/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輕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重症皆可用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Zanamivir </a:t>
                      </a:r>
                    </a:p>
                    <a:p>
                      <a:pPr algn="ctr"/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輕症使用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Peramivir</a:t>
                      </a:r>
                    </a:p>
                    <a:p>
                      <a:pPr algn="ctr"/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輕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重症皆可用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>
                          <a:solidFill>
                            <a:schemeClr val="bg1"/>
                          </a:solidFill>
                        </a:rPr>
                        <a:t>Baloxavir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zh-TW" altLang="en-US" sz="1600" dirty="0">
                          <a:solidFill>
                            <a:schemeClr val="bg1"/>
                          </a:solidFill>
                        </a:rPr>
                        <a:t>輕症使用</a:t>
                      </a:r>
                      <a:r>
                        <a:rPr lang="en-US" altLang="zh-TW" sz="16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46882"/>
                  </a:ext>
                </a:extLst>
              </a:tr>
              <a:tr h="1927636">
                <a:tc rowSpan="2">
                  <a:txBody>
                    <a:bodyPr/>
                    <a:lstStyle/>
                    <a:p>
                      <a:r>
                        <a:rPr lang="zh-TW" altLang="en-US" sz="1600" b="1" dirty="0"/>
                        <a:t>腎劑量調整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/>
                        <a:t>治療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err="1"/>
                        <a:t>CrCl</a:t>
                      </a:r>
                      <a:r>
                        <a:rPr lang="en-US" altLang="zh-TW" sz="1400" dirty="0"/>
                        <a:t> &gt;60-90: 75mg BID *5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 &gt;30-60: 30mg BID *5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 &gt;10-30: 30mg QD *5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 &lt;10(no HD): not suggested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  </a:t>
                      </a:r>
                      <a:r>
                        <a:rPr lang="en-US" altLang="zh-TW" sz="1400" b="1" u="sng" dirty="0"/>
                        <a:t>HD: 30mg stat, then 30mg after each HD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dirty="0"/>
                        <a:t>          </a:t>
                      </a:r>
                      <a:r>
                        <a:rPr lang="en-US" altLang="zh-TW" sz="1400" b="1" u="sng" dirty="0"/>
                        <a:t>CAPD: 30 mg stat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dirty="0"/>
                        <a:t>          </a:t>
                      </a:r>
                      <a:r>
                        <a:rPr lang="en-US" altLang="zh-TW" sz="1400" b="1" u="sng" dirty="0"/>
                        <a:t>CRRT: not data (</a:t>
                      </a:r>
                      <a:r>
                        <a:rPr lang="zh-TW" altLang="en-US" sz="1400" b="1" u="sng" dirty="0"/>
                        <a:t>請看下一頁</a:t>
                      </a:r>
                      <a:r>
                        <a:rPr lang="en-US" altLang="zh-TW" sz="1400" b="1" u="sng" dirty="0"/>
                        <a:t>)</a:t>
                      </a:r>
                      <a:endParaRPr lang="zh-TW" alt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不需調整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/>
                        <a:t>CrCl</a:t>
                      </a:r>
                      <a:r>
                        <a:rPr lang="en-US" altLang="zh-TW" sz="1400" dirty="0"/>
                        <a:t> &gt; 50: </a:t>
                      </a:r>
                      <a:r>
                        <a:rPr lang="zh-TW" altLang="en-US" sz="1400" dirty="0"/>
                        <a:t>正常劑量</a:t>
                      </a:r>
                      <a:endParaRPr lang="en-US" altLang="zh-TW" sz="1400" dirty="0"/>
                    </a:p>
                    <a:p>
                      <a:r>
                        <a:rPr lang="en-US" altLang="zh-TW" sz="1400" dirty="0"/>
                        <a:t>         &gt; 31-49: 200mg QD</a:t>
                      </a:r>
                    </a:p>
                    <a:p>
                      <a:r>
                        <a:rPr lang="en-US" altLang="zh-TW" sz="1400" dirty="0"/>
                        <a:t>      &gt;= 10-30: 100mg QD</a:t>
                      </a:r>
                    </a:p>
                    <a:p>
                      <a:r>
                        <a:rPr lang="en-US" altLang="zh-TW" sz="1400" dirty="0"/>
                        <a:t>         &lt; 10: 100mg stat, then 15mg QD</a:t>
                      </a:r>
                    </a:p>
                    <a:p>
                      <a:r>
                        <a:rPr lang="en-US" altLang="zh-TW" sz="1400" dirty="0"/>
                        <a:t>        </a:t>
                      </a:r>
                      <a:r>
                        <a:rPr lang="en-US" altLang="zh-TW" sz="1400" b="1" u="sng" dirty="0"/>
                        <a:t>HD: 100mg stat, then 100mg 2hrs after each HD</a:t>
                      </a:r>
                    </a:p>
                    <a:p>
                      <a:r>
                        <a:rPr lang="en-US" altLang="zh-TW" sz="1400" b="1" u="none" dirty="0"/>
                        <a:t>        </a:t>
                      </a:r>
                      <a:r>
                        <a:rPr lang="en-US" altLang="zh-TW" sz="1400" b="1" u="sng" dirty="0"/>
                        <a:t>CAPD: no data</a:t>
                      </a:r>
                    </a:p>
                    <a:p>
                      <a:r>
                        <a:rPr lang="en-US" altLang="zh-TW" sz="1400" b="1" u="none" dirty="0"/>
                        <a:t>        </a:t>
                      </a:r>
                      <a:r>
                        <a:rPr lang="en-US" altLang="zh-TW" sz="1400" b="1" u="sng" dirty="0"/>
                        <a:t>CRRT: no data (</a:t>
                      </a:r>
                      <a:r>
                        <a:rPr lang="zh-TW" altLang="en-US" sz="1400" b="1" u="sng" dirty="0"/>
                        <a:t>請看下一頁</a:t>
                      </a:r>
                      <a:r>
                        <a:rPr lang="en-US" altLang="zh-TW" sz="1400" b="1" u="sng" dirty="0"/>
                        <a:t>)</a:t>
                      </a:r>
                      <a:endParaRPr lang="zh-TW" alt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/>
                        <a:t>CrCl</a:t>
                      </a:r>
                      <a:r>
                        <a:rPr lang="en-US" altLang="zh-TW" sz="1400" dirty="0"/>
                        <a:t> &gt;=30: </a:t>
                      </a:r>
                      <a:r>
                        <a:rPr lang="zh-TW" altLang="en-US" sz="1400" dirty="0"/>
                        <a:t>不需調整</a:t>
                      </a:r>
                      <a:endParaRPr lang="en-US" altLang="zh-TW" sz="1400" dirty="0"/>
                    </a:p>
                    <a:p>
                      <a:r>
                        <a:rPr lang="en-US" altLang="zh-TW" sz="1400" dirty="0"/>
                        <a:t>         &lt; 30: </a:t>
                      </a:r>
                      <a:r>
                        <a:rPr lang="zh-TW" altLang="en-US" sz="1400" dirty="0"/>
                        <a:t>無資料</a:t>
                      </a:r>
                      <a:endParaRPr lang="en-US" altLang="zh-TW" sz="1400" dirty="0"/>
                    </a:p>
                    <a:p>
                      <a:endParaRPr lang="en-US" altLang="zh-TW" sz="1400" dirty="0"/>
                    </a:p>
                    <a:p>
                      <a:endParaRPr lang="en-US" altLang="zh-TW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131573"/>
                  </a:ext>
                </a:extLst>
              </a:tr>
              <a:tr h="1745345">
                <a:tc vMerge="1"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/>
                        <a:t>預防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err="1"/>
                        <a:t>CrCl</a:t>
                      </a:r>
                      <a:r>
                        <a:rPr lang="en-US" altLang="zh-TW" sz="1400" dirty="0"/>
                        <a:t> &gt;60-90: 75mg QD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 &gt;30-60: 30mg QD</a:t>
                      </a:r>
                      <a:endParaRPr lang="zh-TW" alt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         </a:t>
                      </a:r>
                      <a:r>
                        <a:rPr lang="en-US" altLang="zh-TW" sz="1400" dirty="0"/>
                        <a:t>&gt;10-30: 30mg QOD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/>
                        <a:t>         </a:t>
                      </a:r>
                      <a:r>
                        <a:rPr lang="en-US" altLang="zh-TW" sz="1400" dirty="0"/>
                        <a:t>&lt;10(no HD): not suggested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  </a:t>
                      </a:r>
                      <a:r>
                        <a:rPr lang="en-US" altLang="zh-TW" sz="1400" b="1" u="sng" dirty="0"/>
                        <a:t>HD: 30mg stat, then 30mg after each HD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u="none" dirty="0"/>
                        <a:t>          </a:t>
                      </a:r>
                      <a:r>
                        <a:rPr lang="en-US" altLang="zh-TW" sz="1400" b="1" u="sng" dirty="0"/>
                        <a:t>CAPD: 30mg stat, then QW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/>
                        <a:t>          </a:t>
                      </a:r>
                      <a:r>
                        <a:rPr lang="en-US" altLang="zh-TW" sz="1400" b="1" u="sng" dirty="0"/>
                        <a:t>CRRT: no data</a:t>
                      </a:r>
                      <a:endParaRPr lang="zh-TW" altLang="en-US" sz="1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不需調整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/>
                        <a:t>無資料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無資料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825504"/>
                  </a:ext>
                </a:extLst>
              </a:tr>
              <a:tr h="526334">
                <a:tc>
                  <a:txBody>
                    <a:bodyPr/>
                    <a:lstStyle/>
                    <a:p>
                      <a:r>
                        <a:rPr lang="zh-TW" altLang="en-US" sz="1600" b="1" dirty="0"/>
                        <a:t>肝劑量調整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/>
                        <a:t>不分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/>
                        <a:t>Child A-B </a:t>
                      </a:r>
                      <a:r>
                        <a:rPr lang="zh-TW" altLang="en-US" sz="1400" b="0" dirty="0"/>
                        <a:t>不用調整</a:t>
                      </a:r>
                      <a:endParaRPr lang="en-US" altLang="zh-TW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/>
                        <a:t>Child C </a:t>
                      </a:r>
                      <a:r>
                        <a:rPr lang="zh-TW" altLang="en-US" sz="1400" b="0" dirty="0"/>
                        <a:t>無資料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無資料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無資料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/>
                        <a:t>Child A-B </a:t>
                      </a:r>
                      <a:r>
                        <a:rPr lang="zh-TW" altLang="en-US" sz="1400" b="0" dirty="0"/>
                        <a:t>不用調整</a:t>
                      </a:r>
                      <a:endParaRPr lang="en-US" altLang="zh-TW" sz="14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/>
                        <a:t>Child C </a:t>
                      </a:r>
                      <a:r>
                        <a:rPr lang="zh-TW" altLang="en-US" sz="1400" b="0" dirty="0"/>
                        <a:t>無資料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86318"/>
                  </a:ext>
                </a:extLst>
              </a:tr>
              <a:tr h="496512">
                <a:tc>
                  <a:txBody>
                    <a:bodyPr/>
                    <a:lstStyle/>
                    <a:p>
                      <a:r>
                        <a:rPr lang="en-US" altLang="zh-TW" sz="1600" b="1" dirty="0"/>
                        <a:t>ECMO</a:t>
                      </a:r>
                      <a:endParaRPr lang="zh-TW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/>
                        <a:t>不分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不需調整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無資料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不需調整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/>
                        <a:t>無資料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9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55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66B0C92F-5C79-FB8B-C214-0AA90F25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zh-TW" i="1" dirty="0"/>
              <a:t>Front </a:t>
            </a:r>
            <a:r>
              <a:rPr lang="en-US" altLang="zh-TW" i="1" dirty="0" err="1"/>
              <a:t>Pharmacol</a:t>
            </a:r>
            <a:r>
              <a:rPr lang="en-US" altLang="zh-TW" dirty="0"/>
              <a:t>. 2020 May 29;11:786.</a:t>
            </a:r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D370E68-17F7-3FEA-A6FB-C59C79A4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19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0998CE7-FAC0-55B8-22BF-97E66BE7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Special consideration on CRRT --- current evidences</a:t>
            </a:r>
            <a:endParaRPr lang="zh-TW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2C74D3B-FF80-71B4-1735-9B8D1183E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48786"/>
              </p:ext>
            </p:extLst>
          </p:nvPr>
        </p:nvGraphicFramePr>
        <p:xfrm>
          <a:off x="194568" y="1441738"/>
          <a:ext cx="11802864" cy="3524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96">
                  <a:extLst>
                    <a:ext uri="{9D8B030D-6E8A-4147-A177-3AD203B41FA5}">
                      <a16:colId xmlns:a16="http://schemas.microsoft.com/office/drawing/2014/main" val="2614547192"/>
                    </a:ext>
                  </a:extLst>
                </a:gridCol>
                <a:gridCol w="991776">
                  <a:extLst>
                    <a:ext uri="{9D8B030D-6E8A-4147-A177-3AD203B41FA5}">
                      <a16:colId xmlns:a16="http://schemas.microsoft.com/office/drawing/2014/main" val="2182645339"/>
                    </a:ext>
                  </a:extLst>
                </a:gridCol>
                <a:gridCol w="5288708">
                  <a:extLst>
                    <a:ext uri="{9D8B030D-6E8A-4147-A177-3AD203B41FA5}">
                      <a16:colId xmlns:a16="http://schemas.microsoft.com/office/drawing/2014/main" val="847144011"/>
                    </a:ext>
                  </a:extLst>
                </a:gridCol>
                <a:gridCol w="3765884">
                  <a:extLst>
                    <a:ext uri="{9D8B030D-6E8A-4147-A177-3AD203B41FA5}">
                      <a16:colId xmlns:a16="http://schemas.microsoft.com/office/drawing/2014/main" val="428750326"/>
                    </a:ext>
                  </a:extLst>
                </a:gridCol>
              </a:tblGrid>
              <a:tr h="6577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對象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用途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Oseltamivir </a:t>
                      </a:r>
                    </a:p>
                    <a:p>
                      <a:pPr algn="ctr"/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輕</a:t>
                      </a:r>
                      <a:r>
                        <a:rPr lang="en-US" altLang="zh-TW" sz="2000" dirty="0"/>
                        <a:t>/</a:t>
                      </a:r>
                      <a:r>
                        <a:rPr lang="zh-TW" altLang="en-US" sz="2000" dirty="0"/>
                        <a:t>重症皆可用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Peramivir</a:t>
                      </a:r>
                    </a:p>
                    <a:p>
                      <a:pPr algn="ctr"/>
                      <a:r>
                        <a:rPr lang="en-US" altLang="zh-TW" sz="2000" dirty="0"/>
                        <a:t>(</a:t>
                      </a:r>
                      <a:r>
                        <a:rPr lang="zh-TW" altLang="en-US" sz="2000" dirty="0"/>
                        <a:t>輕</a:t>
                      </a:r>
                      <a:r>
                        <a:rPr lang="en-US" altLang="zh-TW" sz="2000" dirty="0"/>
                        <a:t>/</a:t>
                      </a:r>
                      <a:r>
                        <a:rPr lang="zh-TW" altLang="en-US" sz="2000" dirty="0"/>
                        <a:t>重症皆可用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279202"/>
                  </a:ext>
                </a:extLst>
              </a:tr>
              <a:tr h="2823484">
                <a:tc>
                  <a:txBody>
                    <a:bodyPr/>
                    <a:lstStyle/>
                    <a:p>
                      <a:r>
                        <a:rPr lang="en-US" altLang="zh-TW" sz="2400" b="1" dirty="0"/>
                        <a:t>CRRT</a:t>
                      </a:r>
                    </a:p>
                    <a:p>
                      <a:r>
                        <a:rPr lang="en-US" altLang="zh-TW" sz="2400" b="1" dirty="0"/>
                        <a:t>(CVVH, CVVHDF)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/>
                        <a:t>治療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b="1" u="sng" dirty="0"/>
                        <a:t>CVVH: </a:t>
                      </a:r>
                      <a:r>
                        <a:rPr lang="zh-TW" altLang="en-US" sz="2400" b="1" u="sng" dirty="0"/>
                        <a:t>真的無資料</a:t>
                      </a:r>
                      <a:endParaRPr lang="en-US" altLang="zh-TW" sz="2400" b="1" u="sng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2400" b="1" u="sng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b="1" u="sng" dirty="0"/>
                        <a:t>CVVHD: less than 150 mg q12h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zh-TW" sz="2400" b="1" u="sng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b="1" u="sng" dirty="0"/>
                        <a:t>CVVHDF: less than 150 mg or 75 mg q12h</a:t>
                      </a:r>
                      <a:endParaRPr lang="zh-TW" alt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400" b="1" u="sng" dirty="0"/>
                        <a:t>CVVH: 600 mg QD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altLang="zh-TW" sz="2400" b="1" u="sng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b="1" u="sng" dirty="0"/>
                        <a:t>CVVHDF: 600mg QD</a:t>
                      </a:r>
                      <a:endParaRPr lang="zh-TW" altLang="en-US" sz="2400" b="1" u="sng" dirty="0"/>
                    </a:p>
                    <a:p>
                      <a:endParaRPr lang="zh-TW" altLang="en-US" sz="24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652770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9A0ED042-1087-A5C2-3891-3BD77E051832}"/>
              </a:ext>
            </a:extLst>
          </p:cNvPr>
          <p:cNvSpPr/>
          <p:nvPr/>
        </p:nvSpPr>
        <p:spPr>
          <a:xfrm>
            <a:off x="3356586" y="5393974"/>
            <a:ext cx="5933815" cy="30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CVVH: Continuous </a:t>
            </a:r>
            <a:r>
              <a:rPr lang="en-US" altLang="zh-TW" dirty="0" err="1"/>
              <a:t>venovenous</a:t>
            </a:r>
            <a:r>
              <a:rPr lang="en-US" altLang="zh-TW" dirty="0"/>
              <a:t> hemofiltration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E99D10-69D3-83FD-5402-3CE9DEE511BE}"/>
              </a:ext>
            </a:extLst>
          </p:cNvPr>
          <p:cNvSpPr/>
          <p:nvPr/>
        </p:nvSpPr>
        <p:spPr>
          <a:xfrm>
            <a:off x="3357850" y="5731562"/>
            <a:ext cx="5933815" cy="30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CVVHD: Continuous </a:t>
            </a:r>
            <a:r>
              <a:rPr lang="en-US" altLang="zh-TW" dirty="0" err="1"/>
              <a:t>veno</a:t>
            </a:r>
            <a:r>
              <a:rPr lang="en-US" altLang="zh-TW" dirty="0"/>
              <a:t>-venous hemodialysis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1E9FEA1-47D6-1153-A2E0-E0D8E397D861}"/>
              </a:ext>
            </a:extLst>
          </p:cNvPr>
          <p:cNvSpPr/>
          <p:nvPr/>
        </p:nvSpPr>
        <p:spPr>
          <a:xfrm>
            <a:off x="3356585" y="6059197"/>
            <a:ext cx="5933814" cy="30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CVVHDF: Continuous </a:t>
            </a:r>
            <a:r>
              <a:rPr lang="en-US" altLang="zh-TW" dirty="0" err="1"/>
              <a:t>venovenous</a:t>
            </a:r>
            <a:r>
              <a:rPr lang="en-US" altLang="zh-TW" dirty="0"/>
              <a:t> hemodiafiltration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01916BF-23E0-8BB8-20B0-97E4FE44D2EA}"/>
              </a:ext>
            </a:extLst>
          </p:cNvPr>
          <p:cNvSpPr txBox="1"/>
          <p:nvPr/>
        </p:nvSpPr>
        <p:spPr>
          <a:xfrm>
            <a:off x="3879100" y="5060101"/>
            <a:ext cx="5060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CRRT: continuous renal replacement therapy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933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42C21BB1-ED01-FBFA-DADD-763E20D8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10528532" cy="365125"/>
          </a:xfrm>
        </p:spPr>
        <p:txBody>
          <a:bodyPr/>
          <a:lstStyle/>
          <a:p>
            <a:pPr rtl="0"/>
            <a:r>
              <a:rPr lang="en-US" altLang="zh-TW" dirty="0" err="1"/>
              <a:t>BioFire</a:t>
            </a:r>
            <a:r>
              <a:rPr lang="en-US" altLang="zh-TW" dirty="0"/>
              <a:t> Diagnostics: The </a:t>
            </a:r>
            <a:r>
              <a:rPr lang="en-US" altLang="zh-TW" dirty="0" err="1"/>
              <a:t>BioFire</a:t>
            </a:r>
            <a:r>
              <a:rPr lang="en-US" altLang="zh-TW" dirty="0"/>
              <a:t>® Respiratory 2.1 (RP2.1) Panel. Available at: https://www.biofiredx.com/products/the-filmarray-panels/filmarrayrp/</a:t>
            </a:r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011CA3F-B98D-4C45-EC37-BDC7FB6D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2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B2035A52-2CF1-E6C8-D70B-5496525C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Except SARS-CoV-2, we still need to concern…</a:t>
            </a:r>
            <a:endParaRPr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30DFB45C-6F59-7372-F708-15057F07A1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421" y="4329024"/>
            <a:ext cx="2479813" cy="1983851"/>
          </a:xfrm>
        </p:spPr>
      </p:pic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167DCA1-8336-2454-27B5-9EFD0F794C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5444" y="2385523"/>
            <a:ext cx="1975403" cy="1848376"/>
          </a:xfr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31F1B4B6-411F-52F4-26F4-2BA27F77CDE1}"/>
              </a:ext>
            </a:extLst>
          </p:cNvPr>
          <p:cNvSpPr txBox="1"/>
          <p:nvPr/>
        </p:nvSpPr>
        <p:spPr>
          <a:xfrm>
            <a:off x="-156543" y="1605229"/>
            <a:ext cx="3563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BioFire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® Respiratory 2.1 (RP2.1) Panel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5">
            <a:extLst>
              <a:ext uri="{FF2B5EF4-FFF2-40B4-BE49-F238E27FC236}">
                <a16:creationId xmlns:a16="http://schemas.microsoft.com/office/drawing/2014/main" id="{8905EBF1-535D-4C5A-BC50-E189EA9711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22" r="41952" b="8971"/>
          <a:stretch/>
        </p:blipFill>
        <p:spPr>
          <a:xfrm>
            <a:off x="3263884" y="1605229"/>
            <a:ext cx="7262107" cy="47536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27664" y="2992582"/>
            <a:ext cx="7502236" cy="207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127664" y="3334363"/>
            <a:ext cx="7502236" cy="207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95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版面配置區 15" descr="男人在膝上型電腦上顯示東西">
            <a:extLst>
              <a:ext uri="{FF2B5EF4-FFF2-40B4-BE49-F238E27FC236}">
                <a16:creationId xmlns:a16="http://schemas.microsoft.com/office/drawing/2014/main" id="{22FB2237-B866-4C19-BF30-A9BFA8E15C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" y="0"/>
            <a:ext cx="12187578" cy="6408000"/>
          </a:xfr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8AD2E63C-40F7-4CF4-BE57-F002221A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抗病毒藥物治療原則</a:t>
            </a:r>
            <a:r>
              <a:rPr lang="en-US" altLang="zh-TW" dirty="0"/>
              <a:t>: </a:t>
            </a:r>
            <a:r>
              <a:rPr lang="zh-TW" altLang="en-US" dirty="0"/>
              <a:t>疑似或確診為流感</a:t>
            </a:r>
            <a:endParaRPr lang="zh-TW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C4B22FA0-BA43-4FB3-B8B8-40528C0A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10573228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台灣感染症醫學會</a:t>
            </a:r>
            <a:r>
              <a:rPr lang="en-US" altLang="zh-TW" dirty="0"/>
              <a:t>: </a:t>
            </a:r>
            <a:r>
              <a:rPr lang="zh-TW" altLang="en-US" dirty="0"/>
              <a:t>抗流感病毒藥物使用建議（</a:t>
            </a:r>
            <a:r>
              <a:rPr lang="en-US" altLang="zh-TW" dirty="0"/>
              <a:t>2021</a:t>
            </a:r>
            <a:r>
              <a:rPr lang="zh-TW" altLang="en-US" dirty="0"/>
              <a:t>年修訂版）</a:t>
            </a:r>
            <a:r>
              <a:rPr lang="en-US" altLang="zh-TW" dirty="0"/>
              <a:t>. available at: http://www.idsroc.org.tw/magazine/health_info.asp?peo_type=1&amp;id=25</a:t>
            </a:r>
            <a:endParaRPr lang="zh-TW" dirty="0"/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19D203D7-52C0-41AB-9238-F69D5123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en-US" altLang="zh-TW" smtClean="0"/>
              <a:pPr rtl="0"/>
              <a:t>20</a:t>
            </a:fld>
            <a:endParaRPr lang="zh-TW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5B42CFE3-4B99-7312-241D-071279E88A2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9385130"/>
              </p:ext>
            </p:extLst>
          </p:nvPr>
        </p:nvGraphicFramePr>
        <p:xfrm>
          <a:off x="233559" y="1409462"/>
          <a:ext cx="11724881" cy="488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532">
                  <a:extLst>
                    <a:ext uri="{9D8B030D-6E8A-4147-A177-3AD203B41FA5}">
                      <a16:colId xmlns:a16="http://schemas.microsoft.com/office/drawing/2014/main" val="3060507556"/>
                    </a:ext>
                  </a:extLst>
                </a:gridCol>
                <a:gridCol w="3938954">
                  <a:extLst>
                    <a:ext uri="{9D8B030D-6E8A-4147-A177-3AD203B41FA5}">
                      <a16:colId xmlns:a16="http://schemas.microsoft.com/office/drawing/2014/main" val="2828167172"/>
                    </a:ext>
                  </a:extLst>
                </a:gridCol>
                <a:gridCol w="3604395">
                  <a:extLst>
                    <a:ext uri="{9D8B030D-6E8A-4147-A177-3AD203B41FA5}">
                      <a16:colId xmlns:a16="http://schemas.microsoft.com/office/drawing/2014/main" val="1286951360"/>
                    </a:ext>
                  </a:extLst>
                </a:gridCol>
              </a:tblGrid>
              <a:tr h="4653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患者狀態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治療建議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169857"/>
                  </a:ext>
                </a:extLst>
              </a:tr>
              <a:tr h="56422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輕症患者，無相關風險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症狀治療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160638"/>
                  </a:ext>
                </a:extLst>
              </a:tr>
              <a:tr h="56422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輕症患者，且為流感高傳播族群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「考慮」</a:t>
                      </a:r>
                      <a:r>
                        <a:rPr lang="en-US" altLang="zh-TW" sz="2400" dirty="0"/>
                        <a:t>48</a:t>
                      </a:r>
                      <a:r>
                        <a:rPr lang="zh-TW" altLang="en-US" sz="2400" dirty="0"/>
                        <a:t>小時內給藥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如醫護人員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999621"/>
                  </a:ext>
                </a:extLst>
              </a:tr>
              <a:tr h="56422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輕症患者，且為流感重症高風險族群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「建議」</a:t>
                      </a:r>
                      <a:r>
                        <a:rPr lang="en-US" altLang="zh-TW" sz="2400" dirty="0"/>
                        <a:t>48</a:t>
                      </a:r>
                      <a:r>
                        <a:rPr lang="zh-TW" altLang="en-US" sz="2400" dirty="0"/>
                        <a:t>小時內給藥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不需等檢驗確診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25722"/>
                  </a:ext>
                </a:extLst>
              </a:tr>
              <a:tr h="56422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已出現危險徵兆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立即給藥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不需等檢驗確診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562563"/>
                  </a:ext>
                </a:extLst>
              </a:tr>
              <a:tr h="802118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流感重症者</a:t>
                      </a:r>
                      <a:r>
                        <a:rPr lang="en-US" altLang="zh-TW" sz="2400" dirty="0"/>
                        <a:t>:</a:t>
                      </a:r>
                      <a:r>
                        <a:rPr lang="zh-TW" altLang="en-US" sz="2400" dirty="0"/>
                        <a:t> 生命徵象不穏定</a:t>
                      </a:r>
                      <a:r>
                        <a:rPr lang="en-US" altLang="zh-TW" sz="2400" dirty="0"/>
                        <a:t>/</a:t>
                      </a:r>
                      <a:r>
                        <a:rPr lang="zh-TW" altLang="en-US" sz="2400" dirty="0"/>
                        <a:t>需入住加護病房之病人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立即給藥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法定傳染病請通報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38590"/>
                  </a:ext>
                </a:extLst>
              </a:tr>
              <a:tr h="418142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需要投予流感預防性藥物者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建議投予流感預防性藥物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疑似流感群聚感染且有</a:t>
                      </a:r>
                    </a:p>
                    <a:p>
                      <a:r>
                        <a:rPr lang="zh-TW" altLang="en-US" sz="2400" dirty="0"/>
                        <a:t>擴散之虞時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73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56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75E0AF1-B5EB-B412-68D9-CC3F6202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21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AAACA1E-8A3C-6AC3-EFE0-D46E9155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流感重症高風險族群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80B47CA-80F2-396C-23C5-9759CE2E1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7981" y="1391478"/>
            <a:ext cx="10905457" cy="49809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未滿 </a:t>
            </a:r>
            <a:r>
              <a:rPr lang="en-US" altLang="zh-TW" sz="2800" dirty="0"/>
              <a:t>5 </a:t>
            </a:r>
            <a:r>
              <a:rPr lang="zh-TW" altLang="en-US" sz="2800" dirty="0"/>
              <a:t>歲幼兒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800" dirty="0"/>
              <a:t>65 </a:t>
            </a:r>
            <a:r>
              <a:rPr lang="zh-TW" altLang="en-US" sz="2800" dirty="0"/>
              <a:t>歲或以上成人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具有慢性肺病（含氣喘）、心血管疾病、腎臟、肝臟、神經、血液或代謝疾病者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長期服用阿斯匹靈的兒童和青少年（</a:t>
            </a:r>
            <a:r>
              <a:rPr lang="en-US" altLang="zh-TW" sz="2800" dirty="0"/>
              <a:t>18 </a:t>
            </a:r>
            <a:r>
              <a:rPr lang="zh-TW" altLang="en-US" sz="2800" dirty="0"/>
              <a:t>歲或以下），以及感染流感病毒後可能併發雷氏症候群（</a:t>
            </a:r>
            <a:r>
              <a:rPr lang="en-US" altLang="zh-TW" sz="2800" dirty="0"/>
              <a:t>Reye syndrome</a:t>
            </a:r>
            <a:r>
              <a:rPr lang="zh-TW" altLang="en-US" sz="2800" dirty="0"/>
              <a:t>）者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免疫功能不全或使用免疫抑制劑者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任何孕期以及產後兩週內之婦女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肥胖者（</a:t>
            </a:r>
            <a:r>
              <a:rPr lang="en-US" altLang="zh-TW" sz="2800" dirty="0"/>
              <a:t>BMI ≥30</a:t>
            </a:r>
            <a:r>
              <a:rPr lang="zh-TW" altLang="en-US" sz="2800" dirty="0"/>
              <a:t>）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護理之家和其他慢性照護機構住民</a:t>
            </a:r>
          </a:p>
        </p:txBody>
      </p:sp>
      <p:sp>
        <p:nvSpPr>
          <p:cNvPr id="7" name="頁尾版面配置區 1">
            <a:extLst>
              <a:ext uri="{FF2B5EF4-FFF2-40B4-BE49-F238E27FC236}">
                <a16:creationId xmlns:a16="http://schemas.microsoft.com/office/drawing/2014/main" id="{557300AC-B6B1-4710-806D-748970F3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10573228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台灣感染症醫學會</a:t>
            </a:r>
            <a:r>
              <a:rPr lang="en-US" altLang="zh-TW" dirty="0"/>
              <a:t>: </a:t>
            </a:r>
            <a:r>
              <a:rPr lang="zh-TW" altLang="en-US" dirty="0"/>
              <a:t>抗流感病毒藥物使用建議（</a:t>
            </a:r>
            <a:r>
              <a:rPr lang="en-US" altLang="zh-TW" dirty="0"/>
              <a:t>2021</a:t>
            </a:r>
            <a:r>
              <a:rPr lang="zh-TW" altLang="en-US" dirty="0"/>
              <a:t>年修訂版）</a:t>
            </a:r>
            <a:r>
              <a:rPr lang="en-US" altLang="zh-TW" dirty="0"/>
              <a:t>. available at: http://www.idsroc.org.tw/magazine/health_info.asp?peo_type=1&amp;id=25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4308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 descr="男人正在寫作">
            <a:extLst>
              <a:ext uri="{FF2B5EF4-FFF2-40B4-BE49-F238E27FC236}">
                <a16:creationId xmlns:a16="http://schemas.microsoft.com/office/drawing/2014/main" id="{0A33CFDA-BCA7-49BA-9355-8A965303C93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8" y="0"/>
            <a:ext cx="12173884" cy="6400800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5D346076-8F22-4F03-8E34-958F0BBF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143" y="3975295"/>
            <a:ext cx="6835858" cy="1089350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en-US" altLang="zh-TW" dirty="0"/>
              <a:t>Section 3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E4EF85-69A0-4736-9657-2914C80CE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635" y="0"/>
            <a:ext cx="3998873" cy="585216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r>
              <a:rPr lang="zh-TW" altLang="en-US" sz="1600" dirty="0"/>
              <a:t>近期為</a:t>
            </a:r>
            <a:r>
              <a:rPr lang="en-US" altLang="zh-TW" sz="1600" dirty="0"/>
              <a:t>2022</a:t>
            </a:r>
            <a:r>
              <a:rPr lang="zh-TW" altLang="en-US" sz="1600" dirty="0"/>
              <a:t>更新</a:t>
            </a:r>
          </a:p>
        </p:txBody>
      </p:sp>
      <p:cxnSp>
        <p:nvCxnSpPr>
          <p:cNvPr id="24" name="直線接點​​(S) 23" descr="線條">
            <a:extLst>
              <a:ext uri="{FF2B5EF4-FFF2-40B4-BE49-F238E27FC236}">
                <a16:creationId xmlns:a16="http://schemas.microsoft.com/office/drawing/2014/main" id="{D1EE87BC-47EA-4487-9066-EB3C39096F51}"/>
              </a:ext>
            </a:extLst>
          </p:cNvPr>
          <p:cNvCxnSpPr>
            <a:cxnSpLocks/>
          </p:cNvCxnSpPr>
          <p:nvPr/>
        </p:nvCxnSpPr>
        <p:spPr>
          <a:xfrm>
            <a:off x="5770474" y="4973957"/>
            <a:ext cx="32918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D8BB1268-1039-4D54-B4AA-86EDC245C8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zh-TW"/>
            </a:defPPr>
          </a:lstStyle>
          <a:p>
            <a:r>
              <a:rPr lang="zh-TW" altLang="en-US" dirty="0"/>
              <a:t>公費給付規範、擴大使用條件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222FA7-2183-4CD3-91EF-85FD4580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CB6A36E-F0DA-4D85-BCF8-6898A25A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en-US" altLang="zh-TW" smtClean="0"/>
              <a:t>22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1683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22ED7E-732D-61D0-C432-581F4C57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23</a:t>
            </a:fld>
            <a:endParaRPr lang="zh-TW" dirty="0"/>
          </a:p>
        </p:txBody>
      </p:sp>
      <p:sp>
        <p:nvSpPr>
          <p:cNvPr id="12" name="標題 11">
            <a:extLst>
              <a:ext uri="{FF2B5EF4-FFF2-40B4-BE49-F238E27FC236}">
                <a16:creationId xmlns:a16="http://schemas.microsoft.com/office/drawing/2014/main" id="{6180D94A-38C0-484C-6232-BADEA4CD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公費流感抗病毒藥劑使用對象一覽表</a:t>
            </a:r>
          </a:p>
        </p:txBody>
      </p:sp>
      <p:sp>
        <p:nvSpPr>
          <p:cNvPr id="15" name="內容版面配置區 14">
            <a:extLst>
              <a:ext uri="{FF2B5EF4-FFF2-40B4-BE49-F238E27FC236}">
                <a16:creationId xmlns:a16="http://schemas.microsoft.com/office/drawing/2014/main" id="{C67CAE48-7BDB-0F66-3404-235B70E605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" name="圖片版面配置區 8">
            <a:extLst>
              <a:ext uri="{FF2B5EF4-FFF2-40B4-BE49-F238E27FC236}">
                <a16:creationId xmlns:a16="http://schemas.microsoft.com/office/drawing/2014/main" id="{365C3D95-0C46-E647-929A-0477967A6E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403" r="2403"/>
          <a:stretch/>
        </p:blipFill>
        <p:spPr>
          <a:xfrm>
            <a:off x="1462234" y="1369454"/>
            <a:ext cx="9063997" cy="4764525"/>
          </a:xfr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2B736442-E582-6804-D15A-5A5A95F66F6F}"/>
              </a:ext>
            </a:extLst>
          </p:cNvPr>
          <p:cNvSpPr txBox="1"/>
          <p:nvPr/>
        </p:nvSpPr>
        <p:spPr>
          <a:xfrm>
            <a:off x="8559653" y="1296537"/>
            <a:ext cx="3632347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dirty="0"/>
              <a:t>適用日期：</a:t>
            </a:r>
            <a:r>
              <a:rPr lang="en-US" altLang="zh-TW" dirty="0"/>
              <a:t>111 </a:t>
            </a:r>
            <a:r>
              <a:rPr lang="zh-TW" altLang="en-US" dirty="0"/>
              <a:t>年 </a:t>
            </a:r>
            <a:r>
              <a:rPr lang="en-US" altLang="zh-TW" dirty="0"/>
              <a:t>12 </a:t>
            </a:r>
            <a:r>
              <a:rPr lang="zh-TW" altLang="en-US" dirty="0"/>
              <a:t>月 </a:t>
            </a:r>
            <a:r>
              <a:rPr lang="en-US" altLang="zh-TW" dirty="0"/>
              <a:t>1 </a:t>
            </a:r>
            <a:r>
              <a:rPr lang="zh-TW" altLang="en-US" dirty="0"/>
              <a:t>日起</a:t>
            </a:r>
          </a:p>
        </p:txBody>
      </p:sp>
      <p:sp>
        <p:nvSpPr>
          <p:cNvPr id="24" name="頁尾版面配置區 1">
            <a:extLst>
              <a:ext uri="{FF2B5EF4-FFF2-40B4-BE49-F238E27FC236}">
                <a16:creationId xmlns:a16="http://schemas.microsoft.com/office/drawing/2014/main" id="{2FB25BCE-3606-640B-2BE4-56EB49666273}"/>
              </a:ext>
            </a:extLst>
          </p:cNvPr>
          <p:cNvSpPr txBox="1">
            <a:spLocks/>
          </p:cNvSpPr>
          <p:nvPr/>
        </p:nvSpPr>
        <p:spPr>
          <a:xfrm>
            <a:off x="643051" y="6446838"/>
            <a:ext cx="10528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zh-TW"/>
            </a:defPPr>
            <a:lvl1pPr marL="0" algn="l" defTabSz="914400" rtl="0" eaLnBrk="1" latinLnBrk="0" hangingPunct="1">
              <a:defRPr lang="zh-TW" sz="9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衛生福利部疾病管制署</a:t>
            </a:r>
            <a:r>
              <a:rPr lang="en-US" altLang="zh-TW" dirty="0"/>
              <a:t>:</a:t>
            </a:r>
            <a:r>
              <a:rPr lang="zh-TW" altLang="en-US" dirty="0"/>
              <a:t> 流感併發重症</a:t>
            </a:r>
            <a:r>
              <a:rPr lang="en-US" altLang="zh-TW" dirty="0"/>
              <a:t>---</a:t>
            </a:r>
            <a:r>
              <a:rPr lang="zh-TW" altLang="en-US" dirty="0"/>
              <a:t>公費流感抗病毒藥劑使用對象一覽表</a:t>
            </a:r>
          </a:p>
        </p:txBody>
      </p:sp>
    </p:spTree>
    <p:extLst>
      <p:ext uri="{BB962C8B-B14F-4D97-AF65-F5344CB8AC3E}">
        <p14:creationId xmlns:p14="http://schemas.microsoft.com/office/powerpoint/2010/main" val="99129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22ED7E-732D-61D0-C432-581F4C57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24</a:t>
            </a:fld>
            <a:endParaRPr lang="zh-TW" dirty="0"/>
          </a:p>
        </p:txBody>
      </p:sp>
      <p:sp>
        <p:nvSpPr>
          <p:cNvPr id="12" name="標題 11">
            <a:extLst>
              <a:ext uri="{FF2B5EF4-FFF2-40B4-BE49-F238E27FC236}">
                <a16:creationId xmlns:a16="http://schemas.microsoft.com/office/drawing/2014/main" id="{6180D94A-38C0-484C-6232-BADEA4CD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預防性用藥條件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B736442-E582-6804-D15A-5A5A95F66F6F}"/>
              </a:ext>
            </a:extLst>
          </p:cNvPr>
          <p:cNvSpPr txBox="1"/>
          <p:nvPr/>
        </p:nvSpPr>
        <p:spPr>
          <a:xfrm>
            <a:off x="8559653" y="1296537"/>
            <a:ext cx="3632347" cy="36933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dirty="0"/>
              <a:t>適用日期：</a:t>
            </a:r>
            <a:r>
              <a:rPr lang="en-US" altLang="zh-TW" dirty="0"/>
              <a:t>111 </a:t>
            </a:r>
            <a:r>
              <a:rPr lang="zh-TW" altLang="en-US" dirty="0"/>
              <a:t>年 </a:t>
            </a:r>
            <a:r>
              <a:rPr lang="en-US" altLang="zh-TW" dirty="0"/>
              <a:t>12 </a:t>
            </a:r>
            <a:r>
              <a:rPr lang="zh-TW" altLang="en-US" dirty="0"/>
              <a:t>月 </a:t>
            </a:r>
            <a:r>
              <a:rPr lang="en-US" altLang="zh-TW" dirty="0"/>
              <a:t>1 </a:t>
            </a:r>
            <a:r>
              <a:rPr lang="zh-TW" altLang="en-US" dirty="0"/>
              <a:t>日起</a:t>
            </a:r>
          </a:p>
        </p:txBody>
      </p:sp>
      <p:sp>
        <p:nvSpPr>
          <p:cNvPr id="24" name="頁尾版面配置區 1">
            <a:extLst>
              <a:ext uri="{FF2B5EF4-FFF2-40B4-BE49-F238E27FC236}">
                <a16:creationId xmlns:a16="http://schemas.microsoft.com/office/drawing/2014/main" id="{2FB25BCE-3606-640B-2BE4-56EB49666273}"/>
              </a:ext>
            </a:extLst>
          </p:cNvPr>
          <p:cNvSpPr txBox="1">
            <a:spLocks/>
          </p:cNvSpPr>
          <p:nvPr/>
        </p:nvSpPr>
        <p:spPr>
          <a:xfrm>
            <a:off x="643051" y="6446838"/>
            <a:ext cx="10528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zh-TW"/>
            </a:defPPr>
            <a:lvl1pPr marL="0" algn="l" defTabSz="914400" rtl="0" eaLnBrk="1" latinLnBrk="0" hangingPunct="1">
              <a:defRPr lang="zh-TW" sz="9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衛生福利部疾病管制署</a:t>
            </a:r>
            <a:r>
              <a:rPr lang="en-US" altLang="zh-TW" dirty="0"/>
              <a:t>:</a:t>
            </a:r>
            <a:r>
              <a:rPr lang="zh-TW" altLang="en-US" dirty="0"/>
              <a:t> 流感併發重症</a:t>
            </a:r>
            <a:r>
              <a:rPr lang="en-US" altLang="zh-TW" dirty="0"/>
              <a:t>---</a:t>
            </a:r>
            <a:r>
              <a:rPr lang="zh-TW" altLang="en-US" dirty="0"/>
              <a:t>公費流感抗病毒藥劑使用對象一覽表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342A30E-37E4-F552-7881-000666CF1F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554" y="1989104"/>
            <a:ext cx="11357522" cy="4044786"/>
          </a:xfrm>
        </p:spPr>
      </p:pic>
    </p:spTree>
    <p:extLst>
      <p:ext uri="{BB962C8B-B14F-4D97-AF65-F5344CB8AC3E}">
        <p14:creationId xmlns:p14="http://schemas.microsoft.com/office/powerpoint/2010/main" val="310047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E7F096-C1AF-AF0B-B532-28218279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25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A575F5E-0E21-D2E6-3AEE-66260FDF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公費流感抗病毒藥劑擴大使用對象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40131228-67FD-CD61-4926-0969DD68DB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擴大使用期間 ： 流感流行季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u="sng" dirty="0"/>
              <a:t>每年 </a:t>
            </a:r>
            <a:r>
              <a:rPr lang="en-US" altLang="zh-TW" sz="2800" b="1" u="sng" dirty="0"/>
              <a:t>12 </a:t>
            </a:r>
            <a:r>
              <a:rPr lang="zh-TW" altLang="en-US" sz="2800" b="1" u="sng" dirty="0"/>
              <a:t>月 </a:t>
            </a:r>
            <a:r>
              <a:rPr lang="en-US" altLang="zh-TW" sz="2800" b="1" u="sng" dirty="0"/>
              <a:t>1 </a:t>
            </a:r>
            <a:r>
              <a:rPr lang="zh-TW" altLang="en-US" sz="2800" b="1" u="sng" dirty="0"/>
              <a:t>日至隔年 </a:t>
            </a:r>
            <a:r>
              <a:rPr lang="en-US" altLang="zh-TW" sz="2800" b="1" u="sng" dirty="0"/>
              <a:t>3 </a:t>
            </a:r>
            <a:r>
              <a:rPr lang="zh-TW" altLang="en-US" sz="2800" b="1" u="sng" dirty="0"/>
              <a:t>月 </a:t>
            </a:r>
            <a:r>
              <a:rPr lang="en-US" altLang="zh-TW" sz="2800" b="1" u="sng" dirty="0"/>
              <a:t>31 </a:t>
            </a:r>
            <a:r>
              <a:rPr lang="zh-TW" altLang="en-US" sz="2800" b="1" u="sng" dirty="0"/>
              <a:t>日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dirty="0"/>
              <a:t>將視每年疫情狀況調整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u"/>
            </a:pPr>
            <a:endParaRPr lang="zh-TW" altLang="en-US" sz="2800" dirty="0"/>
          </a:p>
          <a:p>
            <a:r>
              <a:rPr lang="zh-TW" altLang="en-US" sz="2800" dirty="0"/>
              <a:t>擴大使用對象：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800" b="1" u="sng" dirty="0"/>
              <a:t>有類流感症狀，且家人</a:t>
            </a:r>
            <a:r>
              <a:rPr lang="en-US" altLang="zh-TW" sz="2800" b="1" u="sng" dirty="0"/>
              <a:t>/</a:t>
            </a:r>
            <a:r>
              <a:rPr lang="zh-TW" altLang="en-US" sz="2800" b="1" u="sng" dirty="0"/>
              <a:t>同事</a:t>
            </a:r>
            <a:r>
              <a:rPr lang="en-US" altLang="zh-TW" sz="2800" b="1" u="sng" dirty="0"/>
              <a:t>/</a:t>
            </a:r>
            <a:r>
              <a:rPr lang="zh-TW" altLang="en-US" sz="2800" b="1" u="sng" dirty="0"/>
              <a:t>同班同學有類流感發病者</a:t>
            </a:r>
          </a:p>
        </p:txBody>
      </p:sp>
      <p:sp>
        <p:nvSpPr>
          <p:cNvPr id="10" name="頁尾版面配置區 1">
            <a:extLst>
              <a:ext uri="{FF2B5EF4-FFF2-40B4-BE49-F238E27FC236}">
                <a16:creationId xmlns:a16="http://schemas.microsoft.com/office/drawing/2014/main" id="{672AA242-69E0-7DD0-D814-74945F77D500}"/>
              </a:ext>
            </a:extLst>
          </p:cNvPr>
          <p:cNvSpPr txBox="1">
            <a:spLocks/>
          </p:cNvSpPr>
          <p:nvPr/>
        </p:nvSpPr>
        <p:spPr>
          <a:xfrm>
            <a:off x="643051" y="6446838"/>
            <a:ext cx="10528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zh-TW"/>
            </a:defPPr>
            <a:lvl1pPr marL="0" algn="l" defTabSz="914400" rtl="0" eaLnBrk="1" latinLnBrk="0" hangingPunct="1">
              <a:defRPr lang="zh-TW" sz="9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衛生福利部疾病管制署</a:t>
            </a:r>
            <a:r>
              <a:rPr lang="en-US" altLang="zh-TW" dirty="0"/>
              <a:t>:</a:t>
            </a:r>
            <a:r>
              <a:rPr lang="zh-TW" altLang="en-US" dirty="0"/>
              <a:t> 流感併發重症</a:t>
            </a:r>
            <a:r>
              <a:rPr lang="en-US" altLang="zh-TW" dirty="0"/>
              <a:t>---</a:t>
            </a:r>
            <a:r>
              <a:rPr lang="zh-TW" altLang="en-US" dirty="0"/>
              <a:t>公費流感抗病毒藥劑使用對象一覽表</a:t>
            </a:r>
          </a:p>
        </p:txBody>
      </p:sp>
    </p:spTree>
    <p:extLst>
      <p:ext uri="{BB962C8B-B14F-4D97-AF65-F5344CB8AC3E}">
        <p14:creationId xmlns:p14="http://schemas.microsoft.com/office/powerpoint/2010/main" val="258637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77F0260-1AF8-E0F7-FDCB-DD50A340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26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30B4D6D-27B6-E191-A544-3C7BA25C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公費流感抗病毒藥劑開立原則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85CAB58-CDDD-0D38-2413-D31D38566C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經</a:t>
            </a:r>
            <a:r>
              <a:rPr lang="zh-TW" altLang="en-US" sz="2800" b="1" u="sng" dirty="0"/>
              <a:t>醫師診察研判符合公費</a:t>
            </a:r>
            <a:r>
              <a:rPr lang="zh-TW" altLang="en-US" dirty="0"/>
              <a:t>流感抗病毒藥劑使用條件者，</a:t>
            </a:r>
            <a:r>
              <a:rPr lang="zh-TW" altLang="en-US" sz="2800" b="1" u="sng" dirty="0"/>
              <a:t>無須進行快篩</a:t>
            </a:r>
            <a:r>
              <a:rPr lang="zh-TW" altLang="en-US" dirty="0"/>
              <a:t>即可視病患狀況開立適當之公費藥劑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公費藥劑使用</a:t>
            </a:r>
            <a:r>
              <a:rPr lang="zh-TW" altLang="en-US" sz="2800" b="1" u="sng" dirty="0"/>
              <a:t>對象需為本國籍</a:t>
            </a:r>
            <a:r>
              <a:rPr lang="zh-TW" altLang="en-US" dirty="0"/>
              <a:t>，倘非本國籍人士，除通報流感併發重症及新型</a:t>
            </a:r>
            <a:r>
              <a:rPr lang="en-US" altLang="zh-TW" dirty="0"/>
              <a:t>A</a:t>
            </a:r>
            <a:r>
              <a:rPr lang="zh-TW" altLang="en-US" dirty="0"/>
              <a:t>型流感等法定傳染病患者外，應有居留證</a:t>
            </a:r>
            <a:r>
              <a:rPr lang="en-US" altLang="zh-TW" dirty="0"/>
              <a:t>【18</a:t>
            </a:r>
            <a:r>
              <a:rPr lang="zh-TW" altLang="en-US" dirty="0"/>
              <a:t>歲</a:t>
            </a:r>
            <a:r>
              <a:rPr lang="en-US" altLang="zh-TW" dirty="0"/>
              <a:t>(</a:t>
            </a:r>
            <a:r>
              <a:rPr lang="zh-TW" altLang="en-US" dirty="0"/>
              <a:t>含</a:t>
            </a:r>
            <a:r>
              <a:rPr lang="en-US" altLang="zh-TW" dirty="0"/>
              <a:t>)</a:t>
            </a:r>
            <a:r>
              <a:rPr lang="zh-TW" altLang="en-US" dirty="0"/>
              <a:t>以下孩童其父母需一方為本國籍或持有居留證</a:t>
            </a:r>
            <a:r>
              <a:rPr lang="en-US" altLang="zh-TW" dirty="0"/>
              <a:t>】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針對</a:t>
            </a:r>
            <a:r>
              <a:rPr lang="en-US" altLang="zh-TW" sz="2800" b="1" u="sng" dirty="0"/>
              <a:t>5</a:t>
            </a:r>
            <a:r>
              <a:rPr lang="zh-TW" altLang="en-US" sz="2800" b="1" u="sng" dirty="0"/>
              <a:t>歲以上無禁忌症使用對象，優先開立瑞樂沙</a:t>
            </a:r>
            <a:r>
              <a:rPr lang="zh-TW" altLang="en-US" dirty="0"/>
              <a:t>。</a:t>
            </a:r>
          </a:p>
        </p:txBody>
      </p:sp>
      <p:sp>
        <p:nvSpPr>
          <p:cNvPr id="7" name="頁尾版面配置區 1">
            <a:extLst>
              <a:ext uri="{FF2B5EF4-FFF2-40B4-BE49-F238E27FC236}">
                <a16:creationId xmlns:a16="http://schemas.microsoft.com/office/drawing/2014/main" id="{C63CA3ED-48C4-AD44-FFEA-070FEF1FE03A}"/>
              </a:ext>
            </a:extLst>
          </p:cNvPr>
          <p:cNvSpPr txBox="1">
            <a:spLocks/>
          </p:cNvSpPr>
          <p:nvPr/>
        </p:nvSpPr>
        <p:spPr>
          <a:xfrm>
            <a:off x="643051" y="6446838"/>
            <a:ext cx="10528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zh-TW"/>
            </a:defPPr>
            <a:lvl1pPr marL="0" algn="l" defTabSz="914400" rtl="0" eaLnBrk="1" latinLnBrk="0" hangingPunct="1">
              <a:defRPr lang="zh-TW" sz="90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衛生福利部疾病管制署</a:t>
            </a:r>
            <a:r>
              <a:rPr lang="en-US" altLang="zh-TW" dirty="0"/>
              <a:t>:</a:t>
            </a:r>
            <a:r>
              <a:rPr lang="zh-TW" altLang="en-US" dirty="0"/>
              <a:t> 流感併發重症</a:t>
            </a:r>
            <a:r>
              <a:rPr lang="en-US" altLang="zh-TW" dirty="0"/>
              <a:t>---</a:t>
            </a:r>
            <a:r>
              <a:rPr lang="zh-TW" altLang="en-US" dirty="0"/>
              <a:t>公費流感抗病毒藥劑使用對象一覽表</a:t>
            </a:r>
          </a:p>
        </p:txBody>
      </p:sp>
    </p:spTree>
    <p:extLst>
      <p:ext uri="{BB962C8B-B14F-4D97-AF65-F5344CB8AC3E}">
        <p14:creationId xmlns:p14="http://schemas.microsoft.com/office/powerpoint/2010/main" val="35329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 descr="一群人在討論事情">
            <a:extLst>
              <a:ext uri="{FF2B5EF4-FFF2-40B4-BE49-F238E27FC236}">
                <a16:creationId xmlns:a16="http://schemas.microsoft.com/office/drawing/2014/main" id="{8E4315D2-4A95-4A93-B1F8-7FD58C7B2B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2" y="0"/>
            <a:ext cx="12172676" cy="6400165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en-US" altLang="zh-TW" dirty="0"/>
              <a:t>Section 4</a:t>
            </a:r>
            <a:endParaRPr lang="zh-TW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BA1D6E0-6A9C-4ADB-984E-B54DD59C6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625" y="2083690"/>
            <a:ext cx="3757408" cy="3885930"/>
          </a:xfrm>
        </p:spPr>
        <p:txBody>
          <a:bodyPr rtlCol="0">
            <a:noAutofit/>
          </a:bodyPr>
          <a:lstStyle>
            <a:defPPr>
              <a:defRPr lang="zh-TW"/>
            </a:defPPr>
          </a:lstStyle>
          <a:p>
            <a:pPr rtl="0"/>
            <a:r>
              <a:rPr lang="en-US" altLang="zh-TW" sz="3200" dirty="0"/>
              <a:t>Medications under investigation</a:t>
            </a:r>
            <a:endParaRPr lang="zh-TW" sz="3200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/>
              <a:t>教授課程</a:t>
            </a:r>
          </a:p>
        </p:txBody>
      </p:sp>
      <p:pic>
        <p:nvPicPr>
          <p:cNvPr id="23" name="圖片版面配置區 22" descr="鍵盤上的雙手">
            <a:extLst>
              <a:ext uri="{FF2B5EF4-FFF2-40B4-BE49-F238E27FC236}">
                <a16:creationId xmlns:a16="http://schemas.microsoft.com/office/drawing/2014/main" id="{F00E1472-27F6-44F9-9FC8-BE4D077BF7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9906" y="1692275"/>
            <a:ext cx="6591300" cy="3190875"/>
          </a:xfr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0E83EE9-686B-49B9-8CF4-6F5F84A0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en-US" altLang="zh-TW" smtClean="0"/>
              <a:t>27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18931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FAB256B-A81C-AD44-DCA5-5F4C6A2A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28</a:t>
            </a:fld>
            <a:endParaRPr lang="zh-TW" dirty="0"/>
          </a:p>
        </p:txBody>
      </p:sp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D9CE0BB7-9359-7A17-6500-AD76A24D23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E5AB5B26-6357-70F7-4495-C66F54EA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Medications under investigation</a:t>
            </a:r>
            <a:endParaRPr lang="zh-TW" altLang="en-US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80EA752C-7C6A-A1F5-2E11-7F68FF14722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3736153"/>
              </p:ext>
            </p:extLst>
          </p:nvPr>
        </p:nvGraphicFramePr>
        <p:xfrm>
          <a:off x="1604175" y="1335375"/>
          <a:ext cx="10473969" cy="5030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152">
                  <a:extLst>
                    <a:ext uri="{9D8B030D-6E8A-4147-A177-3AD203B41FA5}">
                      <a16:colId xmlns:a16="http://schemas.microsoft.com/office/drawing/2014/main" val="3829744077"/>
                    </a:ext>
                  </a:extLst>
                </a:gridCol>
                <a:gridCol w="3225948">
                  <a:extLst>
                    <a:ext uri="{9D8B030D-6E8A-4147-A177-3AD203B41FA5}">
                      <a16:colId xmlns:a16="http://schemas.microsoft.com/office/drawing/2014/main" val="3929699609"/>
                    </a:ext>
                  </a:extLst>
                </a:gridCol>
                <a:gridCol w="1813899">
                  <a:extLst>
                    <a:ext uri="{9D8B030D-6E8A-4147-A177-3AD203B41FA5}">
                      <a16:colId xmlns:a16="http://schemas.microsoft.com/office/drawing/2014/main" val="1384262879"/>
                    </a:ext>
                  </a:extLst>
                </a:gridCol>
                <a:gridCol w="2779970">
                  <a:extLst>
                    <a:ext uri="{9D8B030D-6E8A-4147-A177-3AD203B41FA5}">
                      <a16:colId xmlns:a16="http://schemas.microsoft.com/office/drawing/2014/main" val="2833322571"/>
                    </a:ext>
                  </a:extLst>
                </a:gridCol>
              </a:tblGrid>
              <a:tr h="6121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Drug 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Route of administration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Mechanism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/>
                        <a:t>Spectrum 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246882"/>
                  </a:ext>
                </a:extLst>
              </a:tr>
              <a:tr h="791219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DAS181 (</a:t>
                      </a:r>
                      <a:r>
                        <a:rPr lang="en-US" altLang="zh-TW" sz="2000" dirty="0" err="1"/>
                        <a:t>Fludase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Orally inhaled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Sialidase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/>
                        <a:t>Influenza A &amp; B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000" dirty="0"/>
                        <a:t>Parainfluenza type 1~3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dirty="0"/>
                        <a:t>※</a:t>
                      </a:r>
                      <a:r>
                        <a:rPr lang="zh-TW" altLang="en-US" sz="2000" dirty="0"/>
                        <a:t>對</a:t>
                      </a:r>
                      <a:r>
                        <a:rPr lang="en-US" altLang="zh-TW" sz="2000" dirty="0"/>
                        <a:t>NAI</a:t>
                      </a:r>
                      <a:r>
                        <a:rPr lang="zh-TW" altLang="en-US" sz="2000" dirty="0"/>
                        <a:t>抗藥株有效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60887"/>
                  </a:ext>
                </a:extLst>
              </a:tr>
              <a:tr h="791219">
                <a:tc>
                  <a:txBody>
                    <a:bodyPr/>
                    <a:lstStyle/>
                    <a:p>
                      <a:r>
                        <a:rPr lang="en-US" altLang="zh-TW" sz="2400" b="1" dirty="0"/>
                        <a:t>Favipiravir (T-705, </a:t>
                      </a:r>
                      <a:r>
                        <a:rPr lang="en-US" altLang="zh-TW" sz="2400" b="1" dirty="0" err="1"/>
                        <a:t>Avigan</a:t>
                      </a:r>
                      <a:r>
                        <a:rPr lang="en-US" altLang="zh-TW" sz="2400" b="1" dirty="0"/>
                        <a:t>)</a:t>
                      </a:r>
                      <a:endParaRPr lang="zh-TW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Oral tablet (</a:t>
                      </a:r>
                      <a:r>
                        <a:rPr lang="zh-TW" altLang="en-US" sz="2000" dirty="0"/>
                        <a:t>日本</a:t>
                      </a:r>
                      <a:r>
                        <a:rPr lang="en-US" altLang="zh-TW" sz="2000" dirty="0"/>
                        <a:t>2014</a:t>
                      </a:r>
                      <a:r>
                        <a:rPr lang="zh-TW" altLang="en-US" sz="2000" dirty="0"/>
                        <a:t>開始使用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Inhibit </a:t>
                      </a:r>
                      <a:r>
                        <a:rPr lang="en-US" altLang="zh-TW" sz="2000" dirty="0" err="1"/>
                        <a:t>RdRP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Influenza A &amp; B</a:t>
                      </a:r>
                    </a:p>
                    <a:p>
                      <a:r>
                        <a:rPr lang="en-US" altLang="zh-TW" sz="2000" dirty="0"/>
                        <a:t>Certain RNA virus (Ebola…</a:t>
                      </a:r>
                      <a:r>
                        <a:rPr lang="en-US" altLang="zh-TW" sz="2000" dirty="0" err="1"/>
                        <a:t>etc</a:t>
                      </a:r>
                      <a:r>
                        <a:rPr lang="en-US" altLang="zh-TW" sz="20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※</a:t>
                      </a:r>
                      <a:r>
                        <a:rPr lang="zh-TW" altLang="en-US" sz="2000" dirty="0"/>
                        <a:t>對</a:t>
                      </a:r>
                      <a:r>
                        <a:rPr lang="en-US" altLang="zh-TW" sz="2000" dirty="0"/>
                        <a:t>NAI</a:t>
                      </a:r>
                      <a:r>
                        <a:rPr lang="zh-TW" altLang="en-US" sz="2000" dirty="0"/>
                        <a:t>抗藥株有效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200650"/>
                  </a:ext>
                </a:extLst>
              </a:tr>
              <a:tr h="791219">
                <a:tc>
                  <a:txBody>
                    <a:bodyPr/>
                    <a:lstStyle/>
                    <a:p>
                      <a:r>
                        <a:rPr lang="en-US" altLang="zh-TW" sz="2000" dirty="0" err="1"/>
                        <a:t>Laninamivir</a:t>
                      </a:r>
                      <a:r>
                        <a:rPr lang="en-US" altLang="zh-TW" sz="2000" dirty="0"/>
                        <a:t> Octanoate (</a:t>
                      </a:r>
                      <a:r>
                        <a:rPr lang="en-US" altLang="zh-TW" sz="2000" dirty="0" err="1"/>
                        <a:t>Inavir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Nasally inhaled (</a:t>
                      </a:r>
                      <a:r>
                        <a:rPr lang="zh-TW" altLang="en-US" sz="2000" dirty="0"/>
                        <a:t>日本</a:t>
                      </a:r>
                      <a:r>
                        <a:rPr lang="en-US" altLang="zh-TW" sz="2000" dirty="0"/>
                        <a:t>2010</a:t>
                      </a:r>
                      <a:r>
                        <a:rPr lang="zh-TW" altLang="en-US" sz="2000" dirty="0"/>
                        <a:t>已開始使用</a:t>
                      </a:r>
                      <a:r>
                        <a:rPr lang="en-US" altLang="zh-TW" sz="2000" dirty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NAIs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Influenza A &amp; B</a:t>
                      </a:r>
                    </a:p>
                    <a:p>
                      <a:r>
                        <a:rPr lang="en-US" altLang="zh-TW" sz="2000" dirty="0"/>
                        <a:t>※</a:t>
                      </a:r>
                      <a:r>
                        <a:rPr lang="zh-TW" altLang="en-US" sz="2000" dirty="0"/>
                        <a:t>無已知抗藥性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03112"/>
                  </a:ext>
                </a:extLst>
              </a:tr>
              <a:tr h="791219"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Polymeric Zanamivir Conjugates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Orally inhaled experimental compounds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NAIs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/>
                        <a:t>Influenza A &amp;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※</a:t>
                      </a:r>
                      <a:r>
                        <a:rPr lang="zh-TW" altLang="en-US" sz="2000" dirty="0"/>
                        <a:t>無已知抗藥性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73909"/>
                  </a:ext>
                </a:extLst>
              </a:tr>
            </a:tbl>
          </a:graphicData>
        </a:graphic>
      </p:graphicFrame>
      <p:pic>
        <p:nvPicPr>
          <p:cNvPr id="7170" name="Picture 2" descr="XX的全尺寸圖片 'Antiviral Drugs for Influenza and Other Respiratory Virus Infections'">
            <a:extLst>
              <a:ext uri="{FF2B5EF4-FFF2-40B4-BE49-F238E27FC236}">
                <a16:creationId xmlns:a16="http://schemas.microsoft.com/office/drawing/2014/main" id="{A29231FA-9E45-571F-7EB8-A92C30F53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0" y="1947878"/>
            <a:ext cx="1251879" cy="10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XX的全尺寸圖片 'Antiviral Drugs for Influenza and Other Respiratory Virus Infections'">
            <a:extLst>
              <a:ext uri="{FF2B5EF4-FFF2-40B4-BE49-F238E27FC236}">
                <a16:creationId xmlns:a16="http://schemas.microsoft.com/office/drawing/2014/main" id="{1A116278-F382-C0A9-DEF4-B25925A9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6" y="3372985"/>
            <a:ext cx="1474423" cy="9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XX的全尺寸圖片 'Antiviral Drugs for Influenza and Other Respiratory Virus Infections'">
            <a:extLst>
              <a:ext uri="{FF2B5EF4-FFF2-40B4-BE49-F238E27FC236}">
                <a16:creationId xmlns:a16="http://schemas.microsoft.com/office/drawing/2014/main" id="{8D769E53-6E15-FF4B-5215-6FF424A5E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6" t="51992" b="4458"/>
          <a:stretch/>
        </p:blipFill>
        <p:spPr bwMode="auto">
          <a:xfrm>
            <a:off x="66690" y="4604000"/>
            <a:ext cx="1453084" cy="69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頁尾版面配置區 1">
            <a:extLst>
              <a:ext uri="{FF2B5EF4-FFF2-40B4-BE49-F238E27FC236}">
                <a16:creationId xmlns:a16="http://schemas.microsoft.com/office/drawing/2014/main" id="{51C7189D-449A-3790-C77E-D916FDC9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/>
          <a:lstStyle/>
          <a:p>
            <a:pPr rtl="0"/>
            <a:r>
              <a:rPr lang="en-US" altLang="zh-TW" dirty="0"/>
              <a:t>Mandell, Douglas, and Bennett's Principles and Practice of Infectious Diseases, 45, 560-576.e7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20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8629D461-F1AA-C710-74F1-0F75BCF4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altLang="zh-TW" dirty="0"/>
              <a:t>Taiwan CDC: </a:t>
            </a:r>
            <a:r>
              <a:rPr lang="zh-TW" altLang="en-US" dirty="0"/>
              <a:t>公費流感抗病毒藥劑 </a:t>
            </a:r>
            <a:r>
              <a:rPr lang="en-US" altLang="zh-TW" dirty="0" err="1"/>
              <a:t>Avigan</a:t>
            </a:r>
            <a:r>
              <a:rPr lang="en-US" altLang="zh-TW" dirty="0"/>
              <a:t>®(Favipiravir)</a:t>
            </a:r>
            <a:r>
              <a:rPr lang="zh-TW" altLang="en-US" dirty="0"/>
              <a:t>使用方案</a:t>
            </a:r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5094E77-D703-8724-A2B5-A6B77EE0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29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C0D252CD-F8D4-09A7-4491-C1B88969A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Favipiravir (</a:t>
            </a:r>
            <a:r>
              <a:rPr lang="en-US" altLang="zh-TW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Avigan</a:t>
            </a:r>
            <a:r>
              <a:rPr lang="en-US" altLang="zh-TW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®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CA00204-D606-D63A-8176-4F547CF09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051" y="1698459"/>
            <a:ext cx="7409430" cy="466624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sz="2800" b="1" dirty="0"/>
              <a:t>無我國藥物許可證，提供新型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型流感通報病例使用（限於其他抗流感病毒藥物無效或效力不足的情況）且需由醫院向區管中心申請並經醫療網指揮官同意。</a:t>
            </a:r>
            <a:endParaRPr lang="en-US" altLang="zh-TW" sz="2800" b="1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使用對象</a:t>
            </a:r>
            <a:r>
              <a:rPr lang="en-US" altLang="zh-TW" dirty="0"/>
              <a:t>: </a:t>
            </a:r>
            <a:r>
              <a:rPr lang="zh-TW" altLang="en-US" dirty="0"/>
              <a:t>符合疾病管制署公布之</a:t>
            </a:r>
            <a:r>
              <a:rPr lang="zh-TW" altLang="en-US" sz="2800" b="1" u="sng" dirty="0"/>
              <a:t>新型 </a:t>
            </a:r>
            <a:r>
              <a:rPr lang="en-US" altLang="zh-TW" sz="2800" b="1" u="sng" dirty="0"/>
              <a:t>A </a:t>
            </a:r>
            <a:r>
              <a:rPr lang="zh-TW" altLang="en-US" sz="2800" b="1" u="sng" dirty="0"/>
              <a:t>型流感通報定義者</a:t>
            </a:r>
            <a:r>
              <a:rPr lang="zh-TW" altLang="en-US" dirty="0"/>
              <a:t>，經</a:t>
            </a:r>
            <a:r>
              <a:rPr lang="zh-TW" altLang="en-US" sz="2800" b="1" u="sng" dirty="0"/>
              <a:t>使用克流感及瑞樂沙等流感抗病毒藥劑治療無效</a:t>
            </a:r>
            <a:r>
              <a:rPr lang="zh-TW" altLang="en-US" dirty="0"/>
              <a:t>，且經醫師評估及病患</a:t>
            </a:r>
            <a:r>
              <a:rPr lang="en-US" altLang="zh-TW" dirty="0"/>
              <a:t>/</a:t>
            </a:r>
            <a:r>
              <a:rPr lang="zh-TW" altLang="en-US" dirty="0"/>
              <a:t>家屬同意使用者。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動物試驗顯示</a:t>
            </a:r>
            <a:r>
              <a:rPr lang="zh-TW" altLang="en-US" sz="2800" b="1" u="sng" dirty="0"/>
              <a:t>有致畸胎之風險</a:t>
            </a:r>
            <a:r>
              <a:rPr lang="zh-TW" altLang="en-US" dirty="0"/>
              <a:t>，兒童、已知</a:t>
            </a:r>
            <a:r>
              <a:rPr lang="en-US" altLang="zh-TW" dirty="0"/>
              <a:t>/</a:t>
            </a:r>
            <a:r>
              <a:rPr lang="zh-TW" altLang="en-US" dirty="0"/>
              <a:t>準備懷孕者皆不可使用、應停止哺餵母乳、用藥期間及用藥後 </a:t>
            </a:r>
            <a:r>
              <a:rPr lang="en-US" altLang="zh-TW" dirty="0"/>
              <a:t>7 </a:t>
            </a:r>
            <a:r>
              <a:rPr lang="zh-TW" altLang="en-US" dirty="0"/>
              <a:t>天應避孕及避免性行為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老人、痛風患者或有痛風病史者、高尿酸血症者、肝功能不良或腎功能不良者，需慎重投藥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CE4009C-3B2E-B794-474E-64A023554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92844"/>
              </p:ext>
            </p:extLst>
          </p:nvPr>
        </p:nvGraphicFramePr>
        <p:xfrm>
          <a:off x="8301790" y="1698459"/>
          <a:ext cx="3741822" cy="3323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268">
                  <a:extLst>
                    <a:ext uri="{9D8B030D-6E8A-4147-A177-3AD203B41FA5}">
                      <a16:colId xmlns:a16="http://schemas.microsoft.com/office/drawing/2014/main" val="4169496286"/>
                    </a:ext>
                  </a:extLst>
                </a:gridCol>
                <a:gridCol w="2496554">
                  <a:extLst>
                    <a:ext uri="{9D8B030D-6E8A-4147-A177-3AD203B41FA5}">
                      <a16:colId xmlns:a16="http://schemas.microsoft.com/office/drawing/2014/main" val="3029126635"/>
                    </a:ext>
                  </a:extLst>
                </a:gridCol>
              </a:tblGrid>
              <a:tr h="6121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/>
                        <a:t>商品名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/>
                        <a:t>Avigan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176115"/>
                  </a:ext>
                </a:extLst>
              </a:tr>
              <a:tr h="791219">
                <a:tc>
                  <a:txBody>
                    <a:bodyPr/>
                    <a:lstStyle/>
                    <a:p>
                      <a:r>
                        <a:rPr lang="zh-TW" altLang="en-US" sz="2000" b="0" dirty="0"/>
                        <a:t>使用途徑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/>
                        <a:t>口服劑型</a:t>
                      </a:r>
                      <a:r>
                        <a:rPr lang="en-US" altLang="zh-TW" sz="2000" dirty="0"/>
                        <a:t>, </a:t>
                      </a:r>
                      <a:r>
                        <a:rPr lang="zh-TW" altLang="en-US" sz="2000" dirty="0"/>
                        <a:t>淡黃色膜衣錠</a:t>
                      </a:r>
                      <a:r>
                        <a:rPr lang="en-US" altLang="zh-TW" sz="2000" dirty="0"/>
                        <a:t>, 200mg/tab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73239"/>
                  </a:ext>
                </a:extLst>
              </a:tr>
              <a:tr h="791219">
                <a:tc>
                  <a:txBody>
                    <a:bodyPr/>
                    <a:lstStyle/>
                    <a:p>
                      <a:r>
                        <a:rPr lang="zh-TW" altLang="en-US" sz="2000" b="0" dirty="0"/>
                        <a:t>使用方式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/>
                        <a:t>每日使用兩次，第一天每次</a:t>
                      </a:r>
                      <a:r>
                        <a:rPr lang="en-US" altLang="zh-TW" sz="2400" b="1" dirty="0"/>
                        <a:t>1600mg</a:t>
                      </a:r>
                      <a:r>
                        <a:rPr lang="zh-TW" altLang="en-US" sz="2400" b="1" dirty="0"/>
                        <a:t>，第二日開始每次</a:t>
                      </a:r>
                      <a:r>
                        <a:rPr lang="en-US" altLang="zh-TW" sz="2400" b="1" dirty="0"/>
                        <a:t>600mg</a:t>
                      </a:r>
                      <a:r>
                        <a:rPr lang="zh-TW" altLang="en-US" sz="2400" b="1" dirty="0"/>
                        <a:t>，共</a:t>
                      </a:r>
                      <a:r>
                        <a:rPr lang="en-US" altLang="zh-TW" sz="2400" b="1" dirty="0"/>
                        <a:t>5</a:t>
                      </a:r>
                      <a:r>
                        <a:rPr lang="zh-TW" altLang="en-US" sz="2400" b="1" dirty="0"/>
                        <a:t>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57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82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標題 14">
            <a:extLst>
              <a:ext uri="{FF2B5EF4-FFF2-40B4-BE49-F238E27FC236}">
                <a16:creationId xmlns:a16="http://schemas.microsoft.com/office/drawing/2014/main" id="{66F458A5-2AF5-4290-8A07-8B68C223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en-US" altLang="zh-TW" dirty="0"/>
              <a:t>Outlines </a:t>
            </a:r>
            <a:r>
              <a:rPr lang="zh-TW" dirty="0"/>
              <a:t>​​</a:t>
            </a:r>
          </a:p>
        </p:txBody>
      </p:sp>
      <p:graphicFrame>
        <p:nvGraphicFramePr>
          <p:cNvPr id="10" name="內容版面配置區 2" descr="Smart Art 物件">
            <a:extLst>
              <a:ext uri="{FF2B5EF4-FFF2-40B4-BE49-F238E27FC236}">
                <a16:creationId xmlns:a16="http://schemas.microsoft.com/office/drawing/2014/main" id="{00E51AD9-52AC-49A5-BF0E-64F1B769CE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4686203"/>
              </p:ext>
            </p:extLst>
          </p:nvPr>
        </p:nvGraphicFramePr>
        <p:xfrm>
          <a:off x="744538" y="1985990"/>
          <a:ext cx="4954587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41B78239-2280-4550-A468-F95E9029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en-US" altLang="zh-TW" smtClean="0"/>
              <a:pPr rtl="0"/>
              <a:t>3</a:t>
            </a:fld>
            <a:endParaRPr lang="zh-TW" dirty="0"/>
          </a:p>
        </p:txBody>
      </p:sp>
      <p:pic>
        <p:nvPicPr>
          <p:cNvPr id="8" name="Picture 2" descr="H5N1 avian influenza virus particles, TEM. © Science Photo Library">
            <a:extLst>
              <a:ext uri="{FF2B5EF4-FFF2-40B4-BE49-F238E27FC236}">
                <a16:creationId xmlns:a16="http://schemas.microsoft.com/office/drawing/2014/main" id="{7C1EBDE8-28EB-66A1-B8E6-BD615F53C1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2186967"/>
            <a:ext cx="4954588" cy="30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07C56FF-651D-C46F-0D64-02ACC0A09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8263" y="6446838"/>
            <a:ext cx="1050865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n-US" altLang="zh-TW" dirty="0"/>
              <a:t>European CDC: Avian Influenza. Available at: https://www.ecdc.europa.eu/en/avian-influenza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5984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628FE7D-043F-42AF-B4AB-DB9AFF936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458" y="5558469"/>
            <a:ext cx="10113645" cy="743682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dirty="0"/>
              <a:t>感謝您</a:t>
            </a:r>
            <a:r>
              <a:rPr lang="zh-TW" altLang="en-US" dirty="0"/>
              <a:t>的聆聽</a:t>
            </a:r>
            <a:r>
              <a:rPr lang="zh-TW" dirty="0"/>
              <a:t>！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9360" y="6360484"/>
            <a:ext cx="10113264" cy="609600"/>
          </a:xfrm>
        </p:spPr>
        <p:txBody>
          <a:bodyPr rtlCol="0">
            <a:normAutofit/>
          </a:bodyPr>
          <a:lstStyle>
            <a:defPPr>
              <a:defRPr lang="zh-TW"/>
            </a:defPPr>
          </a:lstStyle>
          <a:p>
            <a:pPr rtl="0"/>
            <a:r>
              <a:rPr lang="en-US" altLang="zh-TW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Email address: 024772@tool.caaumed.org.tw</a:t>
            </a:r>
            <a:endParaRPr lang="zh-TW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92320F8-20E9-CFBE-9C4A-BD3A78C6383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b="4330"/>
          <a:stretch/>
        </p:blipFill>
        <p:spPr bwMode="auto">
          <a:xfrm>
            <a:off x="0" y="-1"/>
            <a:ext cx="12191985" cy="568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9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02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>
            <a:defPPr>
              <a:defRPr lang="zh-TW"/>
            </a:defPPr>
          </a:lstStyle>
          <a:p>
            <a:pPr rtl="0"/>
            <a:r>
              <a:rPr lang="en-US" altLang="zh-TW" sz="4000" dirty="0">
                <a:solidFill>
                  <a:srgbClr val="FFFFFF"/>
                </a:solidFill>
              </a:rPr>
              <a:t>Section 1</a:t>
            </a:r>
            <a:endParaRPr lang="zh-TW" sz="4000" dirty="0">
              <a:solidFill>
                <a:srgbClr val="FFFFFF"/>
              </a:solidFill>
            </a:endParaRPr>
          </a:p>
        </p:txBody>
      </p:sp>
      <p:cxnSp>
        <p:nvCxnSpPr>
          <p:cNvPr id="28" name="直線接點​​(S) 27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57" y="2604280"/>
            <a:ext cx="3448259" cy="3342747"/>
          </a:xfrm>
        </p:spPr>
        <p:txBody>
          <a:bodyPr vert="horz" lIns="0" tIns="45720" rIns="0" bIns="45720" rtlCol="0">
            <a:normAutofit/>
          </a:bodyPr>
          <a:lstStyle>
            <a:defPPr>
              <a:defRPr lang="zh-TW"/>
            </a:defPPr>
          </a:lstStyle>
          <a:p>
            <a:pPr marL="216000" indent="0" rtl="0">
              <a:spcAft>
                <a:spcPts val="0"/>
              </a:spcAft>
              <a:buFont typeface="Calibri" panose="020F0502020204030204" pitchFamily="34" charset="0"/>
              <a:buNone/>
            </a:pPr>
            <a:r>
              <a:rPr lang="en-US" altLang="zh-TW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Current statistics of influenza</a:t>
            </a:r>
          </a:p>
        </p:txBody>
      </p:sp>
      <p:pic>
        <p:nvPicPr>
          <p:cNvPr id="6" name="內容版面配置區 5" descr="顯示一些代碼的膝上型電腦螢幕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015" y="10"/>
            <a:ext cx="7534264" cy="685799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86B821F-B541-46B1-BC2A-76D9C1FC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en-US" altLang="zh-TW" smtClean="0"/>
              <a:t>4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30971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42C21BB1-ED01-FBFA-DADD-763E20D8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10528532" cy="365125"/>
          </a:xfrm>
        </p:spPr>
        <p:txBody>
          <a:bodyPr/>
          <a:lstStyle/>
          <a:p>
            <a:pPr rtl="0"/>
            <a:r>
              <a:rPr lang="zh-TW" altLang="en-US" dirty="0"/>
              <a:t>衛生福利部疾病管制署</a:t>
            </a:r>
            <a:r>
              <a:rPr lang="en-US" altLang="zh-TW" dirty="0"/>
              <a:t>:</a:t>
            </a:r>
            <a:r>
              <a:rPr lang="zh-TW" altLang="en-US" dirty="0"/>
              <a:t> 傳染病統計資料查詢系統</a:t>
            </a:r>
            <a:r>
              <a:rPr lang="en-US" altLang="zh-TW" dirty="0"/>
              <a:t>---</a:t>
            </a:r>
            <a:r>
              <a:rPr lang="zh-TW" altLang="en-US" dirty="0"/>
              <a:t>流感併發重症</a:t>
            </a:r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011CA3F-B98D-4C45-EC37-BDC7FB6D5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5</a:t>
            </a:fld>
            <a:endParaRPr lang="zh-TW" dirty="0"/>
          </a:p>
        </p:txBody>
      </p:sp>
      <p:pic>
        <p:nvPicPr>
          <p:cNvPr id="10" name="圖片 9" descr="一張含有 文字, 地圖, 螢幕擷取畫面 的圖片&#10;&#10;自動產生的描述">
            <a:extLst>
              <a:ext uri="{FF2B5EF4-FFF2-40B4-BE49-F238E27FC236}">
                <a16:creationId xmlns:a16="http://schemas.microsoft.com/office/drawing/2014/main" id="{7F6B1EE2-1371-EA0C-6BAF-098E2A012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902" y="1998418"/>
            <a:ext cx="5214560" cy="3476373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B2035A52-2CF1-E6C8-D70B-5496525C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>
                <a:solidFill>
                  <a:schemeClr val="tx1">
                    <a:alpha val="60000"/>
                  </a:schemeClr>
                </a:solidFill>
              </a:rPr>
              <a:t>Current statistics of influenza</a:t>
            </a:r>
            <a:endParaRPr lang="zh-TW" altLang="en-US" dirty="0"/>
          </a:p>
        </p:txBody>
      </p:sp>
      <p:sp>
        <p:nvSpPr>
          <p:cNvPr id="20" name="圖說文字: 直線不加上框線 19">
            <a:extLst>
              <a:ext uri="{FF2B5EF4-FFF2-40B4-BE49-F238E27FC236}">
                <a16:creationId xmlns:a16="http://schemas.microsoft.com/office/drawing/2014/main" id="{D7F3DD1D-1B57-90B3-C842-BCE695E5F14C}"/>
              </a:ext>
            </a:extLst>
          </p:cNvPr>
          <p:cNvSpPr/>
          <p:nvPr/>
        </p:nvSpPr>
        <p:spPr>
          <a:xfrm>
            <a:off x="10600660" y="2700670"/>
            <a:ext cx="1493875" cy="866553"/>
          </a:xfrm>
          <a:prstGeom prst="callout1">
            <a:avLst>
              <a:gd name="adj1" fmla="val 18750"/>
              <a:gd name="adj2" fmla="val -8333"/>
              <a:gd name="adj3" fmla="val 78144"/>
              <a:gd name="adj4" fmla="val -88867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台中市</a:t>
            </a:r>
            <a:endParaRPr lang="en-US" altLang="zh-TW" dirty="0"/>
          </a:p>
          <a:p>
            <a:pPr algn="ctr"/>
            <a:r>
              <a:rPr lang="en-US" altLang="zh-TW" dirty="0"/>
              <a:t>42</a:t>
            </a:r>
            <a:r>
              <a:rPr lang="zh-TW" altLang="en-US" dirty="0"/>
              <a:t>位</a:t>
            </a:r>
          </a:p>
        </p:txBody>
      </p:sp>
      <p:pic>
        <p:nvPicPr>
          <p:cNvPr id="8" name="內容版面配置區 7" descr="一張含有 文字, 螢幕擷取畫面, 字型, 圖表 的圖片&#10;&#10;自動產生的描述">
            <a:extLst>
              <a:ext uri="{FF2B5EF4-FFF2-40B4-BE49-F238E27FC236}">
                <a16:creationId xmlns:a16="http://schemas.microsoft.com/office/drawing/2014/main" id="{B43E2947-7FE5-32F7-BCA1-ECCC34963F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44538" y="2035440"/>
            <a:ext cx="4954587" cy="3303058"/>
          </a:xfr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9EB36A4-68FC-3DA4-6BBC-A44999A2F2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26F1D262-4B06-7491-3A98-8F0A227C8CC0}"/>
              </a:ext>
            </a:extLst>
          </p:cNvPr>
          <p:cNvSpPr txBox="1"/>
          <p:nvPr/>
        </p:nvSpPr>
        <p:spPr>
          <a:xfrm>
            <a:off x="0" y="1473719"/>
            <a:ext cx="12192000" cy="397031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 5/1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5/14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期間監測資料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全球流感仍以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型為主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(71.1%):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A(H1N1)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A(H3N2)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B(Victoria)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占比約為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48.9%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22.2%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28.9%</a:t>
            </a:r>
          </a:p>
          <a:p>
            <a:pPr algn="ctr"/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目前以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A(H1N1)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為主流</a:t>
            </a:r>
          </a:p>
        </p:txBody>
      </p:sp>
    </p:spTree>
    <p:extLst>
      <p:ext uri="{BB962C8B-B14F-4D97-AF65-F5344CB8AC3E}">
        <p14:creationId xmlns:p14="http://schemas.microsoft.com/office/powerpoint/2010/main" val="295758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lls Composition with Pills. ZIP includes large JPG (CMYK) PNG with transparent background. Addiction stock vector">
            <a:extLst>
              <a:ext uri="{FF2B5EF4-FFF2-40B4-BE49-F238E27FC236}">
                <a16:creationId xmlns:a16="http://schemas.microsoft.com/office/drawing/2014/main" id="{618876E1-E3DD-4019-6DBD-05E1572EE609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r="1" b="1"/>
          <a:stretch/>
        </p:blipFill>
        <p:spPr bwMode="auto">
          <a:xfrm>
            <a:off x="20" y="10"/>
            <a:ext cx="12193180" cy="64007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46B25521-6CA3-9F78-34A9-F4E0AE773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6422" y="5034909"/>
            <a:ext cx="6835291" cy="817251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Weapons that we have</a:t>
            </a:r>
          </a:p>
        </p:txBody>
      </p:sp>
      <p:sp>
        <p:nvSpPr>
          <p:cNvPr id="8" name="標題 7">
            <a:extLst>
              <a:ext uri="{FF2B5EF4-FFF2-40B4-BE49-F238E27FC236}">
                <a16:creationId xmlns:a16="http://schemas.microsoft.com/office/drawing/2014/main" id="{0ABD0DAB-7EEE-7876-35F8-8DE9B24D4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143" y="3975295"/>
            <a:ext cx="6835858" cy="1089350"/>
          </a:xfrm>
        </p:spPr>
        <p:txBody>
          <a:bodyPr wrap="square" anchor="t">
            <a:normAutofit/>
          </a:bodyPr>
          <a:lstStyle/>
          <a:p>
            <a:r>
              <a:rPr lang="en-US" altLang="zh-TW"/>
              <a:t>Section 2</a:t>
            </a:r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6CEE1CE7-4D50-21AC-4306-0E31E0FE7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635" y="0"/>
            <a:ext cx="3998873" cy="5852160"/>
          </a:xfrm>
        </p:spPr>
        <p:txBody>
          <a:bodyPr anchor="ctr">
            <a:normAutofit/>
          </a:bodyPr>
          <a:lstStyle/>
          <a:p>
            <a:r>
              <a:rPr lang="en-US" altLang="zh-TW" dirty="0"/>
              <a:t>Current update of anti-influenza agents</a:t>
            </a:r>
            <a:endParaRPr lang="zh-TW" altLang="en-US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BB39B6A9-0EDC-63CD-94B0-2AA85485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6818262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altLang="zh-TW" dirty="0"/>
              <a:t>iStock: https://www.istockphoto.com/search/2/image?phrase=%E8%97%A5%E7%89%A9</a:t>
            </a:r>
            <a:endParaRPr 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8729D01-9189-B7A3-12EB-E0970517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US" altLang="zh-TW" smtClean="0"/>
              <a:pPr rtl="0">
                <a:spcAft>
                  <a:spcPts val="600"/>
                </a:spcAft>
              </a:pPr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5731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D92625-DE91-4B2B-624E-175DABD9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10503684" cy="365125"/>
          </a:xfrm>
        </p:spPr>
        <p:txBody>
          <a:bodyPr/>
          <a:lstStyle/>
          <a:p>
            <a:pPr rtl="0"/>
            <a:r>
              <a:rPr lang="en-US" altLang="zh-TW" dirty="0"/>
              <a:t>US CDC: Influenza(Flu): Images of Influenza Viruses. Available at: https://www.cdc.gov/flu/resource-center/freeresources/graphics/images.htm</a:t>
            </a:r>
            <a:endParaRPr 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4BD6E6-A577-282C-85F5-16140C2F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7</a:t>
            </a:fld>
            <a:endParaRPr lang="zh-TW" dirty="0"/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D1711940-2607-60B3-7B78-35A5A682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Mechanism of infection</a:t>
            </a:r>
            <a:endParaRPr lang="zh-TW" alt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36760B-F372-C1BC-FCF4-18F493320A2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99" y="1324111"/>
            <a:ext cx="7542640" cy="50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圖說文字: 直線 2">
            <a:extLst>
              <a:ext uri="{FF2B5EF4-FFF2-40B4-BE49-F238E27FC236}">
                <a16:creationId xmlns:a16="http://schemas.microsoft.com/office/drawing/2014/main" id="{0248F898-03A8-C93B-D42D-CC1198FA0094}"/>
              </a:ext>
            </a:extLst>
          </p:cNvPr>
          <p:cNvSpPr/>
          <p:nvPr/>
        </p:nvSpPr>
        <p:spPr>
          <a:xfrm>
            <a:off x="6665922" y="351692"/>
            <a:ext cx="2981269" cy="524833"/>
          </a:xfrm>
          <a:prstGeom prst="borderCallout1">
            <a:avLst>
              <a:gd name="adj1" fmla="val 99163"/>
              <a:gd name="adj2" fmla="val 50469"/>
              <a:gd name="adj3" fmla="val 291882"/>
              <a:gd name="adj4" fmla="val 58037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Amantadine, </a:t>
            </a:r>
            <a:r>
              <a:rPr lang="en-US" altLang="zh-TW" dirty="0">
                <a:solidFill>
                  <a:srgbClr val="FF0000"/>
                </a:solidFill>
              </a:rPr>
              <a:t>rimantadine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圖說文字: 直線 3">
            <a:extLst>
              <a:ext uri="{FF2B5EF4-FFF2-40B4-BE49-F238E27FC236}">
                <a16:creationId xmlns:a16="http://schemas.microsoft.com/office/drawing/2014/main" id="{DA1A1596-CDBB-C491-BCC1-892931B33329}"/>
              </a:ext>
            </a:extLst>
          </p:cNvPr>
          <p:cNvSpPr/>
          <p:nvPr/>
        </p:nvSpPr>
        <p:spPr>
          <a:xfrm>
            <a:off x="130758" y="2402329"/>
            <a:ext cx="2107203" cy="1179889"/>
          </a:xfrm>
          <a:prstGeom prst="borderCallout1">
            <a:avLst>
              <a:gd name="adj1" fmla="val 99163"/>
              <a:gd name="adj2" fmla="val 50469"/>
              <a:gd name="adj3" fmla="val 197133"/>
              <a:gd name="adj4" fmla="val 177874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Oseltamivir</a:t>
            </a:r>
          </a:p>
          <a:p>
            <a:pPr algn="ctr"/>
            <a:r>
              <a:rPr lang="en-US" altLang="zh-TW" dirty="0"/>
              <a:t>Zanamivir</a:t>
            </a:r>
          </a:p>
          <a:p>
            <a:pPr algn="ctr"/>
            <a:r>
              <a:rPr lang="en-US" altLang="zh-TW" dirty="0"/>
              <a:t>Peramivir</a:t>
            </a:r>
          </a:p>
          <a:p>
            <a:pPr algn="ctr"/>
            <a:r>
              <a:rPr lang="en-US" altLang="zh-TW" dirty="0" err="1">
                <a:solidFill>
                  <a:srgbClr val="FF0000"/>
                </a:solidFill>
              </a:rPr>
              <a:t>Laninamivir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圖說文字: 直線 7">
            <a:extLst>
              <a:ext uri="{FF2B5EF4-FFF2-40B4-BE49-F238E27FC236}">
                <a16:creationId xmlns:a16="http://schemas.microsoft.com/office/drawing/2014/main" id="{3B38CA8D-C58C-F2BE-C04C-8FE9860D9170}"/>
              </a:ext>
            </a:extLst>
          </p:cNvPr>
          <p:cNvSpPr/>
          <p:nvPr/>
        </p:nvSpPr>
        <p:spPr>
          <a:xfrm>
            <a:off x="9954039" y="4161158"/>
            <a:ext cx="2280641" cy="524833"/>
          </a:xfrm>
          <a:prstGeom prst="borderCallout1">
            <a:avLst>
              <a:gd name="adj1" fmla="val -2792"/>
              <a:gd name="adj2" fmla="val 48879"/>
              <a:gd name="adj3" fmla="val -267255"/>
              <a:gd name="adj4" fmla="val -15343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DAS181 (</a:t>
            </a:r>
            <a:r>
              <a:rPr lang="en-US" altLang="zh-TW" dirty="0" err="1">
                <a:solidFill>
                  <a:srgbClr val="FF0000"/>
                </a:solidFill>
              </a:rPr>
              <a:t>Fludase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圖說文字: 直線 8">
            <a:extLst>
              <a:ext uri="{FF2B5EF4-FFF2-40B4-BE49-F238E27FC236}">
                <a16:creationId xmlns:a16="http://schemas.microsoft.com/office/drawing/2014/main" id="{5EE37DBC-E41E-AD07-9658-8FD5EE1411EB}"/>
              </a:ext>
            </a:extLst>
          </p:cNvPr>
          <p:cNvSpPr/>
          <p:nvPr/>
        </p:nvSpPr>
        <p:spPr>
          <a:xfrm>
            <a:off x="44038" y="5303998"/>
            <a:ext cx="2280641" cy="577380"/>
          </a:xfrm>
          <a:prstGeom prst="borderCallout1">
            <a:avLst>
              <a:gd name="adj1" fmla="val -2792"/>
              <a:gd name="adj2" fmla="val 48879"/>
              <a:gd name="adj3" fmla="val -275502"/>
              <a:gd name="adj4" fmla="val 203395"/>
            </a:avLst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Baloxavir</a:t>
            </a:r>
            <a:endParaRPr lang="en-US" altLang="zh-TW" dirty="0"/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Favipiravir</a:t>
            </a:r>
          </a:p>
        </p:txBody>
      </p:sp>
    </p:spTree>
    <p:extLst>
      <p:ext uri="{BB962C8B-B14F-4D97-AF65-F5344CB8AC3E}">
        <p14:creationId xmlns:p14="http://schemas.microsoft.com/office/powerpoint/2010/main" val="131453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版面配置區 11" descr="男人和女人討論某些文件">
            <a:extLst>
              <a:ext uri="{FF2B5EF4-FFF2-40B4-BE49-F238E27FC236}">
                <a16:creationId xmlns:a16="http://schemas.microsoft.com/office/drawing/2014/main" id="{34A80249-1835-46E9-87C9-48F4BEE1EC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232" y="0"/>
            <a:ext cx="12187578" cy="64080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C6C92D3-8AE6-4260-8F63-97ED33A0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r>
              <a:rPr lang="en-US" altLang="zh-TW" dirty="0"/>
              <a:t>Anti-viral agent against influenza (</a:t>
            </a:r>
            <a:r>
              <a:rPr lang="zh-TW" altLang="en-US" dirty="0"/>
              <a:t>台灣已上市可取得</a:t>
            </a:r>
            <a:r>
              <a:rPr lang="en-US" altLang="zh-TW" dirty="0"/>
              <a:t>)</a:t>
            </a:r>
            <a:endParaRPr lang="zh-TW" dirty="0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D59E194F-ECD6-4685-8562-5B7AB40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zh-TW"/>
            </a:defPPr>
          </a:lstStyle>
          <a:p>
            <a:pPr rtl="0"/>
            <a:fld id="{3A98EE3D-8CD1-4C3F-BD1C-C98C9596463C}" type="slidenum">
              <a:rPr lang="en-US" altLang="zh-TW" smtClean="0"/>
              <a:pPr rtl="0"/>
              <a:t>8</a:t>
            </a:fld>
            <a:endParaRPr 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9C0A20-00FB-E8A5-C13D-C8D1BE7952E1}"/>
              </a:ext>
            </a:extLst>
          </p:cNvPr>
          <p:cNvSpPr/>
          <p:nvPr/>
        </p:nvSpPr>
        <p:spPr>
          <a:xfrm>
            <a:off x="266433" y="1662169"/>
            <a:ext cx="2563337" cy="1080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Oseltamivir</a:t>
            </a:r>
          </a:p>
          <a:p>
            <a:pPr algn="ctr"/>
            <a:r>
              <a:rPr lang="en-US" altLang="zh-TW" dirty="0"/>
              <a:t>(Tamiflu </a:t>
            </a:r>
            <a:r>
              <a:rPr lang="zh-TW" altLang="en-US" dirty="0"/>
              <a:t>克流感、</a:t>
            </a:r>
            <a:r>
              <a:rPr lang="en-US" altLang="zh-TW" dirty="0" err="1"/>
              <a:t>Eraflu</a:t>
            </a:r>
            <a:r>
              <a:rPr lang="en-US" altLang="zh-TW" dirty="0"/>
              <a:t> </a:t>
            </a:r>
            <a:r>
              <a:rPr lang="zh-TW" altLang="en-US" dirty="0"/>
              <a:t>速克流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3E41D0-7DBF-96FA-23E5-C7167AE92646}"/>
              </a:ext>
            </a:extLst>
          </p:cNvPr>
          <p:cNvSpPr/>
          <p:nvPr/>
        </p:nvSpPr>
        <p:spPr>
          <a:xfrm>
            <a:off x="3136743" y="1662169"/>
            <a:ext cx="2563337" cy="1080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Zanamivir</a:t>
            </a:r>
          </a:p>
          <a:p>
            <a:pPr algn="ctr"/>
            <a:r>
              <a:rPr lang="en-US" altLang="zh-TW" dirty="0"/>
              <a:t>(Relenza </a:t>
            </a:r>
            <a:r>
              <a:rPr lang="zh-TW" altLang="en-US" dirty="0"/>
              <a:t>瑞樂沙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88CCCE-DC92-D942-32E3-E0ED4F4E6554}"/>
              </a:ext>
            </a:extLst>
          </p:cNvPr>
          <p:cNvSpPr/>
          <p:nvPr/>
        </p:nvSpPr>
        <p:spPr>
          <a:xfrm>
            <a:off x="6247735" y="1662169"/>
            <a:ext cx="2563337" cy="1080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Peramivir</a:t>
            </a:r>
            <a:r>
              <a:rPr lang="zh-TW" altLang="en-US" dirty="0"/>
              <a:t> </a:t>
            </a:r>
            <a:endParaRPr lang="en-US" altLang="zh-TW" dirty="0"/>
          </a:p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Rapiacta</a:t>
            </a:r>
            <a:r>
              <a:rPr lang="en-US" altLang="zh-TW" dirty="0"/>
              <a:t> </a:t>
            </a:r>
            <a:r>
              <a:rPr lang="zh-TW" altLang="en-US" dirty="0"/>
              <a:t>瑞貝塔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48FE828-09A2-6EC4-9418-593DBD03A7B7}"/>
              </a:ext>
            </a:extLst>
          </p:cNvPr>
          <p:cNvSpPr/>
          <p:nvPr/>
        </p:nvSpPr>
        <p:spPr>
          <a:xfrm>
            <a:off x="9362230" y="1662168"/>
            <a:ext cx="2563337" cy="1080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/>
              <a:t>Baloxavir</a:t>
            </a:r>
            <a:r>
              <a:rPr lang="en-US" altLang="zh-TW" dirty="0"/>
              <a:t> </a:t>
            </a:r>
            <a:r>
              <a:rPr lang="en-US" altLang="zh-TW" dirty="0" err="1"/>
              <a:t>Marboxil</a:t>
            </a:r>
            <a:endParaRPr lang="en-US" altLang="zh-TW" dirty="0"/>
          </a:p>
          <a:p>
            <a:pPr algn="ctr"/>
            <a:r>
              <a:rPr lang="en-US" altLang="zh-TW" dirty="0"/>
              <a:t>(</a:t>
            </a:r>
            <a:r>
              <a:rPr lang="en-US" altLang="zh-TW" dirty="0" err="1"/>
              <a:t>Xofluza</a:t>
            </a:r>
            <a:r>
              <a:rPr lang="en-US" altLang="zh-TW" dirty="0"/>
              <a:t> </a:t>
            </a:r>
            <a:r>
              <a:rPr lang="zh-TW" altLang="en-US" dirty="0"/>
              <a:t>紓伏效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AB65FF-89E5-19D5-FF14-C7C5F313B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7" b="22913"/>
          <a:stretch/>
        </p:blipFill>
        <p:spPr bwMode="auto">
          <a:xfrm>
            <a:off x="464274" y="3174010"/>
            <a:ext cx="2319152" cy="91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A7E14A-C4B8-D01E-1E53-4EE5FA0D6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13491" r="48747" b="48797"/>
          <a:stretch/>
        </p:blipFill>
        <p:spPr bwMode="auto">
          <a:xfrm>
            <a:off x="543225" y="4286711"/>
            <a:ext cx="2206234" cy="18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66B4BA5-BDFA-B9FC-AA25-359BEF8B4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8126" r="16834" b="8087"/>
          <a:stretch/>
        </p:blipFill>
        <p:spPr bwMode="auto">
          <a:xfrm>
            <a:off x="3387454" y="3201509"/>
            <a:ext cx="2144896" cy="20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3857FA8-231B-707F-0CCF-A636E7EBD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8507" r="3960" b="18366"/>
          <a:stretch/>
        </p:blipFill>
        <p:spPr bwMode="auto">
          <a:xfrm>
            <a:off x="6247735" y="3234012"/>
            <a:ext cx="2668697" cy="129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DA2EC93-B5AB-0CFE-B555-8DE59698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18" y="3234012"/>
            <a:ext cx="2514159" cy="14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2800482-F1C9-2589-A8AD-22114512F34A}"/>
              </a:ext>
            </a:extLst>
          </p:cNvPr>
          <p:cNvSpPr/>
          <p:nvPr/>
        </p:nvSpPr>
        <p:spPr>
          <a:xfrm>
            <a:off x="6926778" y="5678844"/>
            <a:ext cx="1510104" cy="667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Amantadine</a:t>
            </a:r>
          </a:p>
          <a:p>
            <a:pPr algn="ctr"/>
            <a:r>
              <a:rPr lang="en-US" altLang="zh-TW" dirty="0"/>
              <a:t>(</a:t>
            </a:r>
            <a:r>
              <a:rPr lang="zh-TW" altLang="en-US" dirty="0"/>
              <a:t>安滿達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3C147D-FD28-3E96-FD20-98902D3541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7536" y="5073525"/>
            <a:ext cx="956999" cy="12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2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F4297D4-0151-85C1-00BA-D7F8855A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altLang="zh-TW" smtClean="0"/>
              <a:t>9</a:t>
            </a:fld>
            <a:endParaRPr lang="zh-TW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3E27C3DD-D6E4-C272-2C09-BBAF5869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Oseltamivir</a:t>
            </a:r>
            <a:endParaRPr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7757D819-431A-A15E-C817-3E17F1E9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955" y="1471696"/>
            <a:ext cx="7595433" cy="486417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藥理機轉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inhibitor of the neuraminidases (NAIs)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適用對象</a:t>
            </a:r>
            <a:r>
              <a:rPr lang="en-US" altLang="zh-TW" dirty="0"/>
              <a:t>:</a:t>
            </a:r>
            <a:r>
              <a:rPr lang="zh-TW" altLang="en-US" dirty="0"/>
              <a:t> 成人和兒童（包含足月新生兒）之</a:t>
            </a:r>
            <a:r>
              <a:rPr lang="en-US" altLang="zh-TW" sz="2800" b="1" dirty="0"/>
              <a:t>A</a:t>
            </a:r>
            <a:r>
              <a:rPr lang="zh-TW" altLang="en-US" sz="2800" b="1" dirty="0"/>
              <a:t>型</a:t>
            </a:r>
            <a:r>
              <a:rPr lang="en-US" altLang="zh-TW" sz="2800" b="1" dirty="0"/>
              <a:t>/B</a:t>
            </a:r>
            <a:r>
              <a:rPr lang="zh-TW" altLang="en-US" sz="2800" b="1" dirty="0"/>
              <a:t>型流感治療與預防</a:t>
            </a:r>
            <a:r>
              <a:rPr lang="en-US" altLang="zh-TW" sz="2800" b="1" dirty="0"/>
              <a:t>;</a:t>
            </a:r>
            <a:r>
              <a:rPr lang="zh-TW" altLang="en-US" sz="2800" b="1" dirty="0"/>
              <a:t>孕婦及哺乳中婦女之首選藥物</a:t>
            </a:r>
            <a:endParaRPr lang="en-US" altLang="zh-TW" b="1" dirty="0"/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製作劑型</a:t>
            </a:r>
            <a:r>
              <a:rPr lang="en-US" altLang="zh-TW" dirty="0"/>
              <a:t>:</a:t>
            </a:r>
            <a:r>
              <a:rPr lang="zh-TW" altLang="en-US" dirty="0"/>
              <a:t> 膠囊口服、懸浮液</a:t>
            </a:r>
            <a:r>
              <a:rPr lang="en-US" altLang="zh-TW" dirty="0"/>
              <a:t>(</a:t>
            </a:r>
            <a:r>
              <a:rPr lang="zh-TW" altLang="en-US" dirty="0"/>
              <a:t>速克流</a:t>
            </a:r>
            <a:r>
              <a:rPr lang="en-US" altLang="zh-TW" dirty="0"/>
              <a:t>)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/>
              <a:t>抗藥性問題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Point mutations in the viral hemagglutinin or neuraminidase genes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/>
              <a:t>Prevalence: </a:t>
            </a:r>
            <a:r>
              <a:rPr lang="en-US" altLang="zh-TW" sz="2100" b="1" u="sng" dirty="0"/>
              <a:t>H1N1 (&lt; 3.4%), H3N2 (0.2%); influenza B (0.2%)</a:t>
            </a:r>
            <a:endParaRPr lang="en-US" altLang="zh-TW" b="1" u="sng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b="1" u="sng" dirty="0"/>
              <a:t>Immunocompromised</a:t>
            </a:r>
            <a:r>
              <a:rPr lang="en-US" altLang="zh-TW" dirty="0"/>
              <a:t> patients</a:t>
            </a:r>
            <a:r>
              <a:rPr lang="zh-TW" altLang="en-US" dirty="0"/>
              <a:t>需特別注意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b="1" u="sng" dirty="0"/>
              <a:t>17% resistance</a:t>
            </a:r>
            <a:r>
              <a:rPr lang="en-US" altLang="zh-TW" dirty="0"/>
              <a:t>, prolong viral shedding</a:t>
            </a:r>
            <a:endParaRPr lang="zh-TW" altLang="en-US" dirty="0"/>
          </a:p>
        </p:txBody>
      </p:sp>
      <p:sp>
        <p:nvSpPr>
          <p:cNvPr id="13" name="頁尾版面配置區 1">
            <a:extLst>
              <a:ext uri="{FF2B5EF4-FFF2-40B4-BE49-F238E27FC236}">
                <a16:creationId xmlns:a16="http://schemas.microsoft.com/office/drawing/2014/main" id="{4D7E5DC2-28E8-F80B-6BE8-B5C5AE60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051" y="6446838"/>
            <a:ext cx="10573228" cy="365125"/>
          </a:xfrm>
        </p:spPr>
        <p:txBody>
          <a:bodyPr rtlCol="0"/>
          <a:lstStyle>
            <a:defPPr>
              <a:defRPr lang="zh-TW"/>
            </a:defPPr>
          </a:lstStyle>
          <a:p>
            <a:pPr rtl="0"/>
            <a:r>
              <a:rPr lang="zh-TW" altLang="en-US" dirty="0"/>
              <a:t>台灣感染症醫學會</a:t>
            </a:r>
            <a:r>
              <a:rPr lang="en-US" altLang="zh-TW" dirty="0"/>
              <a:t>: </a:t>
            </a:r>
            <a:r>
              <a:rPr lang="zh-TW" altLang="en-US" dirty="0"/>
              <a:t>抗流感病毒藥物使用建議（</a:t>
            </a:r>
            <a:r>
              <a:rPr lang="en-US" altLang="zh-TW" dirty="0"/>
              <a:t>2021</a:t>
            </a:r>
            <a:r>
              <a:rPr lang="zh-TW" altLang="en-US" dirty="0"/>
              <a:t>年修訂版）</a:t>
            </a:r>
            <a:r>
              <a:rPr lang="en-US" altLang="zh-TW" dirty="0"/>
              <a:t>. available at: </a:t>
            </a:r>
            <a:r>
              <a:rPr lang="en-US" altLang="zh-TW" dirty="0">
                <a:hlinkClick r:id="rId2"/>
              </a:rPr>
              <a:t>http://www.idsroc.org.tw/magazine/health_info.asp?peo_type=1&amp;id=25</a:t>
            </a:r>
            <a:endParaRPr lang="en-US" altLang="zh-TW" dirty="0"/>
          </a:p>
          <a:p>
            <a:pPr rtl="0"/>
            <a:r>
              <a:rPr lang="en-US" altLang="zh-TW" dirty="0"/>
              <a:t>Mandell, Douglas, and Bennett's Principles and Practice of Infectious Diseases, 45, 560-576.e7</a:t>
            </a:r>
            <a:endParaRPr lang="zh-TW" dirty="0"/>
          </a:p>
        </p:txBody>
      </p:sp>
      <p:pic>
        <p:nvPicPr>
          <p:cNvPr id="1026" name="Picture 2" descr="XX的全尺寸圖片 'Antiviral Drugs for Influenza and Other Respiratory Virus Infections'">
            <a:extLst>
              <a:ext uri="{FF2B5EF4-FFF2-40B4-BE49-F238E27FC236}">
                <a16:creationId xmlns:a16="http://schemas.microsoft.com/office/drawing/2014/main" id="{EDBBC42A-420F-13F5-7615-F031C9DFF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r="54590" b="52889"/>
          <a:stretch/>
        </p:blipFill>
        <p:spPr bwMode="auto">
          <a:xfrm>
            <a:off x="8446347" y="1422400"/>
            <a:ext cx="3630506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5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Custom 62">
      <a:dk1>
        <a:srgbClr val="000000"/>
      </a:dk1>
      <a:lt1>
        <a:srgbClr val="FFFFFF"/>
      </a:lt1>
      <a:dk2>
        <a:srgbClr val="322441"/>
      </a:dk2>
      <a:lt2>
        <a:srgbClr val="E8E8E2"/>
      </a:lt2>
      <a:accent1>
        <a:srgbClr val="3F3DE3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Retrospect">
      <a:majorFont>
        <a:latin typeface="Microsoft JhengHei U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icrosoft JhengHei U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1534312_win32_fixed" id="{7DA952F3-BC8E-4B7B-859D-A36E039201B7}" vid="{8E772A5C-93BE-4922-8D82-53E2DDEA557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JhengHei U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Microsoft JhengHei UI Light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JhengHei U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Microsoft JhengHei U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26184A-CBF6-4A98-A23E-9D37379CD7F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CEC8651-C134-4BB0-A7EA-DD3F32D57C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8BACD-0E31-4ECE-AC0C-5ADA0D0CEF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傳統企業授課課程投影片</Template>
  <TotalTime>0</TotalTime>
  <Words>3666</Words>
  <Application>Microsoft Office PowerPoint</Application>
  <PresentationFormat>寬螢幕</PresentationFormat>
  <Paragraphs>420</Paragraphs>
  <Slides>30</Slides>
  <Notes>15</Notes>
  <HiddenSlides>1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Microsoft JhengHei UI</vt:lpstr>
      <vt:lpstr>Microsoft JhengHei UI Light</vt:lpstr>
      <vt:lpstr>微軟正黑體</vt:lpstr>
      <vt:lpstr>Arial</vt:lpstr>
      <vt:lpstr>Arial</vt:lpstr>
      <vt:lpstr>Calibri</vt:lpstr>
      <vt:lpstr>Wingdings</vt:lpstr>
      <vt:lpstr>RetrospectVTI</vt:lpstr>
      <vt:lpstr>流感藥物治療與抗藥性</vt:lpstr>
      <vt:lpstr>Except SARS-CoV-2, we still need to concern…</vt:lpstr>
      <vt:lpstr>Outlines ​​</vt:lpstr>
      <vt:lpstr>Section 1</vt:lpstr>
      <vt:lpstr>Current statistics of influenza</vt:lpstr>
      <vt:lpstr>Section 2</vt:lpstr>
      <vt:lpstr>Mechanism of infection</vt:lpstr>
      <vt:lpstr>Anti-viral agent against influenza (台灣已上市可取得)</vt:lpstr>
      <vt:lpstr>Oseltamivir</vt:lpstr>
      <vt:lpstr>Zanamivir</vt:lpstr>
      <vt:lpstr>Peramivir</vt:lpstr>
      <vt:lpstr>Baloxavir Marboxil</vt:lpstr>
      <vt:lpstr>Baloxavir抗藥性</vt:lpstr>
      <vt:lpstr>一些老藥</vt:lpstr>
      <vt:lpstr>Resistance trend</vt:lpstr>
      <vt:lpstr>Treatment dose and adjustment (現有與有效之藥物)</vt:lpstr>
      <vt:lpstr>台灣兒童流感治療建議 ---2019年修訂</vt:lpstr>
      <vt:lpstr>PowerPoint 簡報</vt:lpstr>
      <vt:lpstr>Special consideration on CRRT --- current evidences</vt:lpstr>
      <vt:lpstr>抗病毒藥物治療原則: 疑似或確診為流感</vt:lpstr>
      <vt:lpstr>流感重症高風險族群</vt:lpstr>
      <vt:lpstr>Section 3</vt:lpstr>
      <vt:lpstr>公費流感抗病毒藥劑使用對象一覽表</vt:lpstr>
      <vt:lpstr>預防性用藥條件</vt:lpstr>
      <vt:lpstr>公費流感抗病毒藥劑擴大使用對象</vt:lpstr>
      <vt:lpstr>公費流感抗病毒藥劑開立原則</vt:lpstr>
      <vt:lpstr>Section 4</vt:lpstr>
      <vt:lpstr>Medications under investigation</vt:lpstr>
      <vt:lpstr>Favipiravir (Avigan®)</vt:lpstr>
      <vt:lpstr>感謝您的聆聽！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流感藥物治療與抗藥性</dc:title>
  <dc:creator/>
  <cp:lastModifiedBy/>
  <cp:revision>5</cp:revision>
  <dcterms:created xsi:type="dcterms:W3CDTF">2023-07-26T03:40:53Z</dcterms:created>
  <dcterms:modified xsi:type="dcterms:W3CDTF">2023-08-18T16:12:10Z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